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5"/>
  </p:notesMasterIdLst>
  <p:handoutMasterIdLst>
    <p:handoutMasterId r:id="rId26"/>
  </p:handoutMasterIdLst>
  <p:sldIdLst>
    <p:sldId id="895" r:id="rId2"/>
    <p:sldId id="1047" r:id="rId3"/>
    <p:sldId id="1050" r:id="rId4"/>
    <p:sldId id="1133" r:id="rId5"/>
    <p:sldId id="1134" r:id="rId6"/>
    <p:sldId id="1135" r:id="rId7"/>
    <p:sldId id="1136" r:id="rId8"/>
    <p:sldId id="1137" r:id="rId9"/>
    <p:sldId id="1138" r:id="rId10"/>
    <p:sldId id="1139" r:id="rId11"/>
    <p:sldId id="1140" r:id="rId12"/>
    <p:sldId id="1141" r:id="rId13"/>
    <p:sldId id="1142" r:id="rId14"/>
    <p:sldId id="1153" r:id="rId15"/>
    <p:sldId id="1144" r:id="rId16"/>
    <p:sldId id="1145" r:id="rId17"/>
    <p:sldId id="1146" r:id="rId18"/>
    <p:sldId id="1147" r:id="rId19"/>
    <p:sldId id="1148" r:id="rId20"/>
    <p:sldId id="1149" r:id="rId21"/>
    <p:sldId id="1150" r:id="rId22"/>
    <p:sldId id="1151" r:id="rId23"/>
    <p:sldId id="1152" r:id="rId24"/>
  </p:sldIdLst>
  <p:sldSz cx="12192000" cy="6858000"/>
  <p:notesSz cx="70104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31899"/>
    <a:srgbClr val="031896"/>
    <a:srgbClr val="031891"/>
    <a:srgbClr val="524391"/>
    <a:srgbClr val="554597"/>
    <a:srgbClr val="454B9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94570" autoAdjust="0"/>
  </p:normalViewPr>
  <p:slideViewPr>
    <p:cSldViewPr>
      <p:cViewPr varScale="1">
        <p:scale>
          <a:sx n="74" d="100"/>
          <a:sy n="74" d="100"/>
        </p:scale>
        <p:origin x="605" y="67"/>
      </p:cViewPr>
      <p:guideLst>
        <p:guide orient="horz" pos="220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28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0063" cy="466725"/>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defTabSz="918832" eaLnBrk="0" hangingPunct="0">
              <a:defRPr sz="1200" b="0">
                <a:cs typeface="+mn-cs"/>
              </a:defRPr>
            </a:lvl1pPr>
          </a:lstStyle>
          <a:p>
            <a:pPr>
              <a:defRPr/>
            </a:pPr>
            <a:endParaRPr lang="en-US"/>
          </a:p>
        </p:txBody>
      </p:sp>
      <p:sp>
        <p:nvSpPr>
          <p:cNvPr id="22531" name="Rectangle 3"/>
          <p:cNvSpPr>
            <a:spLocks noGrp="1" noChangeArrowheads="1"/>
          </p:cNvSpPr>
          <p:nvPr>
            <p:ph type="dt" sz="quarter" idx="1"/>
          </p:nvPr>
        </p:nvSpPr>
        <p:spPr bwMode="auto">
          <a:xfrm>
            <a:off x="3970338" y="0"/>
            <a:ext cx="3040062" cy="466725"/>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defTabSz="918832" eaLnBrk="0" hangingPunct="0">
              <a:defRPr sz="1200" b="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829675"/>
            <a:ext cx="3040063" cy="466725"/>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defTabSz="918832" eaLnBrk="0" hangingPunct="0">
              <a:defRPr sz="1200" b="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70338" y="8829675"/>
            <a:ext cx="3040062" cy="466725"/>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defTabSz="917575" eaLnBrk="0" hangingPunct="0">
              <a:defRPr sz="1200" b="0"/>
            </a:lvl1pPr>
          </a:lstStyle>
          <a:p>
            <a:pPr>
              <a:defRPr/>
            </a:pPr>
            <a:fld id="{47F50BEC-5C84-42C6-BBE8-6780CC40CAC4}" type="slidenum">
              <a:rPr lang="en-US" altLang="en-US"/>
              <a:pPr>
                <a:defRPr/>
              </a:pPr>
              <a:t>‹#›</a:t>
            </a:fld>
            <a:endParaRPr lang="en-US" altLang="en-US"/>
          </a:p>
        </p:txBody>
      </p:sp>
    </p:spTree>
    <p:extLst>
      <p:ext uri="{BB962C8B-B14F-4D97-AF65-F5344CB8AC3E}">
        <p14:creationId xmlns:p14="http://schemas.microsoft.com/office/powerpoint/2010/main" val="273255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802" tIns="46399" rIns="92802" bIns="46399" numCol="1" anchor="t" anchorCtr="0" compatLnSpc="1">
            <a:prstTxWarp prst="textNoShape">
              <a:avLst/>
            </a:prstTxWarp>
          </a:bodyPr>
          <a:lstStyle>
            <a:lvl1pPr defTabSz="928538" eaLnBrk="0" hangingPunct="0">
              <a:defRPr sz="1200" b="0">
                <a:cs typeface="+mn-cs"/>
              </a:defRPr>
            </a:lvl1pPr>
          </a:lstStyle>
          <a:p>
            <a:pPr>
              <a:defRPr/>
            </a:pPr>
            <a:endParaRPr lang="en-US"/>
          </a:p>
        </p:txBody>
      </p:sp>
      <p:sp>
        <p:nvSpPr>
          <p:cNvPr id="139267"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802" tIns="46399" rIns="92802" bIns="46399" numCol="1" anchor="t" anchorCtr="0" compatLnSpc="1">
            <a:prstTxWarp prst="textNoShape">
              <a:avLst/>
            </a:prstTxWarp>
          </a:bodyPr>
          <a:lstStyle>
            <a:lvl1pPr algn="r" defTabSz="928538" eaLnBrk="0" hangingPunct="0">
              <a:defRPr sz="1200" b="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427038" y="692150"/>
            <a:ext cx="6159500"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9" name="Rectangle 5"/>
          <p:cNvSpPr>
            <a:spLocks noGrp="1" noChangeArrowheads="1"/>
          </p:cNvSpPr>
          <p:nvPr>
            <p:ph type="body" sz="quarter" idx="3"/>
          </p:nvPr>
        </p:nvSpPr>
        <p:spPr bwMode="auto">
          <a:xfrm>
            <a:off x="936625" y="4389438"/>
            <a:ext cx="5137150" cy="4237037"/>
          </a:xfrm>
          <a:prstGeom prst="rect">
            <a:avLst/>
          </a:prstGeom>
          <a:noFill/>
          <a:ln w="9525">
            <a:noFill/>
            <a:miter lim="800000"/>
            <a:headEnd/>
            <a:tailEnd/>
          </a:ln>
          <a:effectLst/>
        </p:spPr>
        <p:txBody>
          <a:bodyPr vert="horz" wrap="square" lIns="92802" tIns="46399" rIns="92802" bIns="463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9270" name="Rectangle 6"/>
          <p:cNvSpPr>
            <a:spLocks noGrp="1" noChangeArrowheads="1"/>
          </p:cNvSpPr>
          <p:nvPr>
            <p:ph type="ftr" sz="quarter" idx="4"/>
          </p:nvPr>
        </p:nvSpPr>
        <p:spPr bwMode="auto">
          <a:xfrm>
            <a:off x="0" y="8855075"/>
            <a:ext cx="3036888" cy="461963"/>
          </a:xfrm>
          <a:prstGeom prst="rect">
            <a:avLst/>
          </a:prstGeom>
          <a:noFill/>
          <a:ln w="9525">
            <a:noFill/>
            <a:miter lim="800000"/>
            <a:headEnd/>
            <a:tailEnd/>
          </a:ln>
          <a:effectLst/>
        </p:spPr>
        <p:txBody>
          <a:bodyPr vert="horz" wrap="square" lIns="92802" tIns="46399" rIns="92802" bIns="46399" numCol="1" anchor="b" anchorCtr="0" compatLnSpc="1">
            <a:prstTxWarp prst="textNoShape">
              <a:avLst/>
            </a:prstTxWarp>
          </a:bodyPr>
          <a:lstStyle>
            <a:lvl1pPr defTabSz="928538" eaLnBrk="0" hangingPunct="0">
              <a:defRPr sz="1200" b="0">
                <a:cs typeface="+mn-cs"/>
              </a:defRPr>
            </a:lvl1pPr>
          </a:lstStyle>
          <a:p>
            <a:pPr>
              <a:defRPr/>
            </a:pPr>
            <a:endParaRPr lang="en-US"/>
          </a:p>
        </p:txBody>
      </p:sp>
      <p:sp>
        <p:nvSpPr>
          <p:cNvPr id="139271" name="Rectangle 7"/>
          <p:cNvSpPr>
            <a:spLocks noGrp="1" noChangeArrowheads="1"/>
          </p:cNvSpPr>
          <p:nvPr>
            <p:ph type="sldNum" sz="quarter" idx="5"/>
          </p:nvPr>
        </p:nvSpPr>
        <p:spPr bwMode="auto">
          <a:xfrm>
            <a:off x="3973513" y="8855075"/>
            <a:ext cx="3036887" cy="461963"/>
          </a:xfrm>
          <a:prstGeom prst="rect">
            <a:avLst/>
          </a:prstGeom>
          <a:noFill/>
          <a:ln w="9525">
            <a:noFill/>
            <a:miter lim="800000"/>
            <a:headEnd/>
            <a:tailEnd/>
          </a:ln>
          <a:effectLst/>
        </p:spPr>
        <p:txBody>
          <a:bodyPr vert="horz" wrap="square" lIns="92802" tIns="46399" rIns="92802" bIns="46399" numCol="1" anchor="b" anchorCtr="0" compatLnSpc="1">
            <a:prstTxWarp prst="textNoShape">
              <a:avLst/>
            </a:prstTxWarp>
          </a:bodyPr>
          <a:lstStyle>
            <a:lvl1pPr algn="r" defTabSz="927100" eaLnBrk="0" hangingPunct="0">
              <a:defRPr sz="1200" b="0"/>
            </a:lvl1pPr>
          </a:lstStyle>
          <a:p>
            <a:pPr>
              <a:defRPr/>
            </a:pPr>
            <a:fld id="{E3402053-25FB-4B9B-B498-2E4655ED6021}" type="slidenum">
              <a:rPr lang="en-US" altLang="en-US"/>
              <a:pPr>
                <a:defRPr/>
              </a:pPr>
              <a:t>‹#›</a:t>
            </a:fld>
            <a:endParaRPr lang="en-US" altLang="en-US"/>
          </a:p>
        </p:txBody>
      </p:sp>
    </p:spTree>
    <p:extLst>
      <p:ext uri="{BB962C8B-B14F-4D97-AF65-F5344CB8AC3E}">
        <p14:creationId xmlns:p14="http://schemas.microsoft.com/office/powerpoint/2010/main" val="24073856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7136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197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1143000"/>
            <a:ext cx="24638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1143000"/>
            <a:ext cx="7188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50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1430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33600" y="2362200"/>
            <a:ext cx="4470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2362200"/>
            <a:ext cx="4470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2061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1430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33600" y="2362200"/>
            <a:ext cx="4470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07200" y="2362200"/>
            <a:ext cx="4470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07200" y="4343400"/>
            <a:ext cx="4470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8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50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9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2362200"/>
            <a:ext cx="4470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2362200"/>
            <a:ext cx="4470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243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12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947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0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939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753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2400" y="1143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33600" y="23622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5"/>
          <p:cNvSpPr txBox="1">
            <a:spLocks noChangeArrowheads="1"/>
          </p:cNvSpPr>
          <p:nvPr/>
        </p:nvSpPr>
        <p:spPr bwMode="auto">
          <a:xfrm>
            <a:off x="11074400" y="6461125"/>
            <a:ext cx="111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spcBef>
                <a:spcPct val="50000"/>
              </a:spcBef>
              <a:defRPr/>
            </a:pPr>
            <a:r>
              <a:rPr lang="en-US" sz="2000" b="0" smtClean="0"/>
              <a:t>     </a:t>
            </a:r>
            <a:endParaRPr lang="en-US" sz="1600" b="0" smtClean="0"/>
          </a:p>
        </p:txBody>
      </p:sp>
      <p:sp>
        <p:nvSpPr>
          <p:cNvPr id="1029" name="TextBox 6"/>
          <p:cNvSpPr txBox="1">
            <a:spLocks noChangeArrowheads="1"/>
          </p:cNvSpPr>
          <p:nvPr/>
        </p:nvSpPr>
        <p:spPr bwMode="auto">
          <a:xfrm>
            <a:off x="0" y="0"/>
            <a:ext cx="12192000"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lgn="just">
              <a:defRPr/>
            </a:pPr>
            <a:r>
              <a:rPr lang="en-US" sz="1200" dirty="0" smtClean="0">
                <a:solidFill>
                  <a:schemeClr val="bg1"/>
                </a:solidFill>
                <a:latin typeface="Calibri" pitchFamily="34" charset="0"/>
                <a:cs typeface="Calibri" pitchFamily="34" charset="0"/>
              </a:rPr>
              <a:t>Rensselaer Polytechnic Institute                                                                                                                                                                                                          Electrical, Computer, and Systems Engineering</a:t>
            </a:r>
          </a:p>
        </p:txBody>
      </p:sp>
      <p:sp>
        <p:nvSpPr>
          <p:cNvPr id="1030" name="TextBox 7"/>
          <p:cNvSpPr txBox="1">
            <a:spLocks noChangeArrowheads="1"/>
          </p:cNvSpPr>
          <p:nvPr/>
        </p:nvSpPr>
        <p:spPr bwMode="auto">
          <a:xfrm>
            <a:off x="0" y="6581775"/>
            <a:ext cx="12192000"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cs typeface="Arial" panose="020B0604020202020204" pitchFamily="34" charset="0"/>
              </a:defRPr>
            </a:lvl1pPr>
            <a:lvl2pPr marL="742950" indent="-285750" eaLnBrk="0" hangingPunct="0">
              <a:defRPr sz="2400" b="1">
                <a:solidFill>
                  <a:schemeClr val="tx1"/>
                </a:solidFill>
                <a:latin typeface="Times New Roman" panose="02020603050405020304" pitchFamily="18" charset="0"/>
                <a:cs typeface="Arial" panose="020B0604020202020204" pitchFamily="34" charset="0"/>
              </a:defRPr>
            </a:lvl2pPr>
            <a:lvl3pPr marL="1143000" indent="-228600" eaLnBrk="0" hangingPunct="0">
              <a:defRPr sz="2400" b="1">
                <a:solidFill>
                  <a:schemeClr val="tx1"/>
                </a:solidFill>
                <a:latin typeface="Times New Roman" panose="02020603050405020304" pitchFamily="18" charset="0"/>
                <a:cs typeface="Arial" panose="020B0604020202020204" pitchFamily="34" charset="0"/>
              </a:defRPr>
            </a:lvl3pPr>
            <a:lvl4pPr marL="1600200" indent="-228600" eaLnBrk="0" hangingPunct="0">
              <a:defRPr sz="2400" b="1">
                <a:solidFill>
                  <a:schemeClr val="tx1"/>
                </a:solidFill>
                <a:latin typeface="Times New Roman" panose="02020603050405020304" pitchFamily="18" charset="0"/>
                <a:cs typeface="Arial" panose="020B0604020202020204" pitchFamily="34" charset="0"/>
              </a:defRPr>
            </a:lvl4pPr>
            <a:lvl5pPr marL="2057400" indent="-228600" eaLnBrk="0" hangingPunct="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lgn="just">
              <a:defRPr/>
            </a:pPr>
            <a:r>
              <a:rPr lang="en-US" altLang="en-US" sz="1200" dirty="0" smtClean="0">
                <a:solidFill>
                  <a:schemeClr val="bg1"/>
                </a:solidFill>
                <a:latin typeface="Calibri" panose="020F0502020204030204" pitchFamily="34" charset="0"/>
              </a:rPr>
              <a:t>                                                                                Chapter 11 PST, Power System Dynamics and Stability, 2</a:t>
            </a:r>
            <a:r>
              <a:rPr lang="en-US" altLang="en-US" sz="1200" baseline="30000" dirty="0" smtClean="0">
                <a:solidFill>
                  <a:schemeClr val="bg1"/>
                </a:solidFill>
                <a:latin typeface="Calibri" panose="020F0502020204030204" pitchFamily="34" charset="0"/>
              </a:rPr>
              <a:t>nd</a:t>
            </a:r>
            <a:r>
              <a:rPr lang="en-US" altLang="en-US" sz="1200" dirty="0" smtClean="0">
                <a:solidFill>
                  <a:schemeClr val="bg1"/>
                </a:solidFill>
                <a:latin typeface="Calibri" panose="020F0502020204030204" pitchFamily="34" charset="0"/>
              </a:rPr>
              <a:t> edition, P. W. Sauer, M. A. </a:t>
            </a:r>
            <a:r>
              <a:rPr lang="en-US" altLang="en-US" sz="1200" dirty="0" err="1" smtClean="0">
                <a:solidFill>
                  <a:schemeClr val="bg1"/>
                </a:solidFill>
                <a:latin typeface="Calibri" panose="020F0502020204030204" pitchFamily="34" charset="0"/>
              </a:rPr>
              <a:t>Pai</a:t>
            </a:r>
            <a:r>
              <a:rPr lang="en-US" altLang="en-US" sz="1200" dirty="0" smtClean="0">
                <a:solidFill>
                  <a:schemeClr val="bg1"/>
                </a:solidFill>
                <a:latin typeface="Calibri" panose="020F0502020204030204" pitchFamily="34" charset="0"/>
              </a:rPr>
              <a:t>, J. H. Chow                                                                             </a:t>
            </a:r>
            <a:fld id="{DD17B05A-B395-46E2-AACD-228BC7D31B13}" type="slidenum">
              <a:rPr lang="en-US" altLang="en-US" sz="1200" b="0" smtClean="0">
                <a:solidFill>
                  <a:schemeClr val="bg1"/>
                </a:solidFill>
              </a:rPr>
              <a:pPr algn="just">
                <a:defRPr/>
              </a:pPr>
              <a:t>‹#›</a:t>
            </a:fld>
            <a:endParaRPr lang="en-US" altLang="en-US" sz="1200" dirty="0" smtClean="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0" fontAlgn="base" hangingPunct="0">
        <a:spcBef>
          <a:spcPct val="0"/>
        </a:spcBef>
        <a:spcAft>
          <a:spcPct val="0"/>
        </a:spcAft>
        <a:defRPr sz="3600">
          <a:solidFill>
            <a:srgbClr val="031891"/>
          </a:solidFill>
          <a:latin typeface="+mj-lt"/>
          <a:ea typeface="+mj-ea"/>
          <a:cs typeface="+mj-cs"/>
        </a:defRPr>
      </a:lvl1pPr>
      <a:lvl2pPr algn="l" rtl="0" eaLnBrk="0" fontAlgn="base" hangingPunct="0">
        <a:spcBef>
          <a:spcPct val="0"/>
        </a:spcBef>
        <a:spcAft>
          <a:spcPct val="0"/>
        </a:spcAft>
        <a:defRPr sz="3600">
          <a:solidFill>
            <a:srgbClr val="031891"/>
          </a:solidFill>
          <a:latin typeface="Arial" charset="0"/>
        </a:defRPr>
      </a:lvl2pPr>
      <a:lvl3pPr algn="l" rtl="0" eaLnBrk="0" fontAlgn="base" hangingPunct="0">
        <a:spcBef>
          <a:spcPct val="0"/>
        </a:spcBef>
        <a:spcAft>
          <a:spcPct val="0"/>
        </a:spcAft>
        <a:defRPr sz="3600">
          <a:solidFill>
            <a:srgbClr val="031891"/>
          </a:solidFill>
          <a:latin typeface="Arial" charset="0"/>
        </a:defRPr>
      </a:lvl3pPr>
      <a:lvl4pPr algn="l" rtl="0" eaLnBrk="0" fontAlgn="base" hangingPunct="0">
        <a:spcBef>
          <a:spcPct val="0"/>
        </a:spcBef>
        <a:spcAft>
          <a:spcPct val="0"/>
        </a:spcAft>
        <a:defRPr sz="3600">
          <a:solidFill>
            <a:srgbClr val="031891"/>
          </a:solidFill>
          <a:latin typeface="Arial" charset="0"/>
        </a:defRPr>
      </a:lvl4pPr>
      <a:lvl5pPr algn="l" rtl="0" eaLnBrk="0" fontAlgn="base" hangingPunct="0">
        <a:spcBef>
          <a:spcPct val="0"/>
        </a:spcBef>
        <a:spcAft>
          <a:spcPct val="0"/>
        </a:spcAft>
        <a:defRPr sz="3600">
          <a:solidFill>
            <a:srgbClr val="031891"/>
          </a:solidFill>
          <a:latin typeface="Arial" charset="0"/>
        </a:defRPr>
      </a:lvl5pPr>
      <a:lvl6pPr marL="457200" algn="l" rtl="0" fontAlgn="base">
        <a:spcBef>
          <a:spcPct val="0"/>
        </a:spcBef>
        <a:spcAft>
          <a:spcPct val="0"/>
        </a:spcAft>
        <a:defRPr sz="3600">
          <a:solidFill>
            <a:srgbClr val="031891"/>
          </a:solidFill>
          <a:latin typeface="Arial" charset="0"/>
        </a:defRPr>
      </a:lvl6pPr>
      <a:lvl7pPr marL="914400" algn="l" rtl="0" fontAlgn="base">
        <a:spcBef>
          <a:spcPct val="0"/>
        </a:spcBef>
        <a:spcAft>
          <a:spcPct val="0"/>
        </a:spcAft>
        <a:defRPr sz="3600">
          <a:solidFill>
            <a:srgbClr val="031891"/>
          </a:solidFill>
          <a:latin typeface="Arial" charset="0"/>
        </a:defRPr>
      </a:lvl7pPr>
      <a:lvl8pPr marL="1371600" algn="l" rtl="0" fontAlgn="base">
        <a:spcBef>
          <a:spcPct val="0"/>
        </a:spcBef>
        <a:spcAft>
          <a:spcPct val="0"/>
        </a:spcAft>
        <a:defRPr sz="3600">
          <a:solidFill>
            <a:srgbClr val="031891"/>
          </a:solidFill>
          <a:latin typeface="Arial" charset="0"/>
        </a:defRPr>
      </a:lvl8pPr>
      <a:lvl9pPr marL="1828800" algn="l" rtl="0" fontAlgn="base">
        <a:spcBef>
          <a:spcPct val="0"/>
        </a:spcBef>
        <a:spcAft>
          <a:spcPct val="0"/>
        </a:spcAft>
        <a:defRPr sz="3600">
          <a:solidFill>
            <a:srgbClr val="0318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371600"/>
            <a:ext cx="891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a:latin typeface="Calibri" panose="020F0502020204030204" pitchFamily="34" charset="0"/>
              </a:rPr>
              <a:t>Power System Dynamics and Stability </a:t>
            </a:r>
          </a:p>
          <a:p>
            <a:pPr algn="ctr">
              <a:spcBef>
                <a:spcPct val="0"/>
              </a:spcBef>
              <a:buFontTx/>
              <a:buNone/>
            </a:pPr>
            <a:r>
              <a:rPr lang="en-US" altLang="en-US" dirty="0">
                <a:latin typeface="Calibri" panose="020F0502020204030204" pitchFamily="34" charset="0"/>
              </a:rPr>
              <a:t>Chapter 11</a:t>
            </a:r>
          </a:p>
          <a:p>
            <a:pPr algn="ctr">
              <a:spcBef>
                <a:spcPct val="0"/>
              </a:spcBef>
              <a:buFontTx/>
              <a:buNone/>
            </a:pPr>
            <a:endParaRPr lang="en-US" altLang="en-US" dirty="0">
              <a:latin typeface="Calibri" panose="020F0502020204030204" pitchFamily="34" charset="0"/>
            </a:endParaRPr>
          </a:p>
          <a:p>
            <a:pPr algn="ctr">
              <a:spcBef>
                <a:spcPct val="0"/>
              </a:spcBef>
              <a:buFontTx/>
              <a:buNone/>
            </a:pPr>
            <a:r>
              <a:rPr lang="en-US" altLang="en-US" dirty="0">
                <a:latin typeface="Calibri" panose="020F0502020204030204" pitchFamily="34" charset="0"/>
              </a:rPr>
              <a:t>Power System </a:t>
            </a:r>
            <a:r>
              <a:rPr lang="en-US" altLang="en-US" dirty="0" smtClean="0">
                <a:latin typeface="Calibri" panose="020F0502020204030204" pitchFamily="34" charset="0"/>
              </a:rPr>
              <a:t>Toolbox (PST)</a:t>
            </a:r>
            <a:endParaRPr lang="en-US" altLang="en-US" dirty="0">
              <a:latin typeface="Calibri" panose="020F0502020204030204" pitchFamily="34" charset="0"/>
            </a:endParaRPr>
          </a:p>
        </p:txBody>
      </p:sp>
      <p:sp>
        <p:nvSpPr>
          <p:cNvPr id="4099" name="Rectangle 3"/>
          <p:cNvSpPr>
            <a:spLocks noChangeArrowheads="1"/>
          </p:cNvSpPr>
          <p:nvPr/>
        </p:nvSpPr>
        <p:spPr bwMode="auto">
          <a:xfrm>
            <a:off x="1905000" y="44196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endParaRPr lang="en-US" altLang="en-US" sz="2400">
              <a:latin typeface="Times New Roman" panose="02020603050405020304" pitchFamily="18" charset="0"/>
            </a:endParaRPr>
          </a:p>
          <a:p>
            <a:pPr algn="ctr">
              <a:lnSpc>
                <a:spcPct val="70000"/>
              </a:lnSpc>
              <a:buFontTx/>
              <a:buNone/>
            </a:pPr>
            <a:endParaRPr lang="en-US" altLang="en-US" sz="2000" b="0">
              <a:latin typeface="Calibri" panose="020F0502020204030204" pitchFamily="34" charset="0"/>
            </a:endParaRPr>
          </a:p>
          <a:p>
            <a:pPr algn="ctr">
              <a:lnSpc>
                <a:spcPct val="70000"/>
              </a:lnSpc>
              <a:buFontTx/>
              <a:buNone/>
            </a:pPr>
            <a:r>
              <a:rPr lang="en-US" altLang="en-US" sz="2000" b="0">
                <a:latin typeface="Calibri" panose="020F0502020204030204" pitchFamily="34" charset="0"/>
              </a:rPr>
              <a:t>© 2017 Peter W. Sauer, M. A. Pai, and Joe H. Chow, All Rights Reserved</a:t>
            </a:r>
          </a:p>
          <a:p>
            <a:pPr algn="ctr">
              <a:lnSpc>
                <a:spcPct val="70000"/>
              </a:lnSpc>
              <a:buFontTx/>
              <a:buNone/>
            </a:pPr>
            <a:endParaRPr lang="en-US" altLang="en-US" sz="2000" b="0">
              <a:latin typeface="Calibri" panose="020F0502020204030204" pitchFamily="34" charset="0"/>
            </a:endParaRPr>
          </a:p>
          <a:p>
            <a:pPr algn="ctr">
              <a:lnSpc>
                <a:spcPct val="70000"/>
              </a:lnSpc>
              <a:buFontTx/>
              <a:buNone/>
            </a:pPr>
            <a:endParaRPr lang="en-US" altLang="en-US" sz="2000" b="0">
              <a:latin typeface="Calibri" panose="020F0502020204030204" pitchFamily="34" charset="0"/>
            </a:endParaRPr>
          </a:p>
          <a:p>
            <a:pPr algn="ctr">
              <a:lnSpc>
                <a:spcPct val="70000"/>
              </a:lnSpc>
              <a:buFontTx/>
              <a:buNone/>
            </a:pPr>
            <a:endParaRPr lang="en-US" altLang="en-US" sz="2000" b="0">
              <a:latin typeface="Calibri" panose="020F0502020204030204" pitchFamily="34" charset="0"/>
            </a:endParaRPr>
          </a:p>
          <a:p>
            <a:pPr algn="ctr">
              <a:lnSpc>
                <a:spcPct val="70000"/>
              </a:lnSpc>
              <a:buFontTx/>
              <a:buNone/>
            </a:pPr>
            <a:endParaRPr lang="en-US" altLang="en-US" sz="2000" b="0">
              <a:latin typeface="Calibri" panose="020F0502020204030204" pitchFamily="34" charset="0"/>
            </a:endParaRPr>
          </a:p>
          <a:p>
            <a:pPr algn="ctr">
              <a:lnSpc>
                <a:spcPct val="90000"/>
              </a:lnSpc>
              <a:buFontTx/>
              <a:buNone/>
            </a:pPr>
            <a:endParaRPr lang="en-US" altLang="en-US" sz="2000" i="1">
              <a:latin typeface="Calibri" panose="020F0502020204030204" pitchFamily="34" charset="0"/>
            </a:endParaRPr>
          </a:p>
          <a:p>
            <a:pPr algn="ctr">
              <a:lnSpc>
                <a:spcPct val="90000"/>
              </a:lnSpc>
              <a:buFontTx/>
              <a:buNone/>
            </a:pPr>
            <a:endParaRPr lang="en-US" altLang="en-US" sz="2000" i="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Dynamic Simulation Flowchart</a:t>
            </a:r>
          </a:p>
        </p:txBody>
      </p:sp>
      <p:sp>
        <p:nvSpPr>
          <p:cNvPr id="6147" name="Rectangle 3"/>
          <p:cNvSpPr>
            <a:spLocks noGrp="1" noChangeArrowheads="1"/>
          </p:cNvSpPr>
          <p:nvPr>
            <p:ph type="body" idx="1"/>
          </p:nvPr>
        </p:nvSpPr>
        <p:spPr>
          <a:xfrm>
            <a:off x="533400" y="1143000"/>
            <a:ext cx="3962400" cy="53340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Main requirements</a:t>
            </a:r>
          </a:p>
          <a:p>
            <a:pPr marL="509588" lvl="1" indent="-276225"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Initialization   </a:t>
            </a:r>
          </a:p>
          <a:p>
            <a:pPr marL="509588" lvl="1" indent="-276225"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Network solution</a:t>
            </a:r>
          </a:p>
          <a:p>
            <a:pPr marL="509588" lvl="1" indent="-276225"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Dynamics calculation</a:t>
            </a:r>
          </a:p>
          <a:p>
            <a:pPr marL="509588" lvl="1" indent="-276225"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Integration </a:t>
            </a:r>
          </a:p>
          <a:p>
            <a:pPr marL="509588" lvl="1" indent="-276225"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Simulation management</a:t>
            </a:r>
          </a:p>
          <a:p>
            <a:pPr marL="796925" lvl="2" indent="-287338" eaLnBrk="1" hangingPunct="1">
              <a:lnSpc>
                <a:spcPct val="90000"/>
              </a:lnSpc>
              <a:defRPr/>
            </a:pPr>
            <a:r>
              <a:rPr lang="en-US" altLang="zh-CN" dirty="0" smtClean="0">
                <a:latin typeface="Calibri" panose="020F0502020204030204" pitchFamily="34" charset="0"/>
                <a:ea typeface="宋体" panose="02010600030101010101" pitchFamily="2" charset="-122"/>
                <a:cs typeface="Calibri" panose="020F0502020204030204" pitchFamily="34" charset="0"/>
              </a:rPr>
              <a:t>Configuration selection </a:t>
            </a:r>
          </a:p>
          <a:p>
            <a:pPr marL="796925" lvl="2" indent="-287338" eaLnBrk="1" hangingPunct="1">
              <a:lnSpc>
                <a:spcPct val="90000"/>
              </a:lnSpc>
              <a:defRPr/>
            </a:pPr>
            <a:r>
              <a:rPr lang="en-US" altLang="zh-CN" dirty="0" smtClean="0">
                <a:latin typeface="Calibri" panose="020F0502020204030204" pitchFamily="34" charset="0"/>
                <a:ea typeface="宋体" panose="02010600030101010101" pitchFamily="2" charset="-122"/>
                <a:cs typeface="Calibri" panose="020F0502020204030204" pitchFamily="34" charset="0"/>
              </a:rPr>
              <a:t>Time increment   </a:t>
            </a:r>
          </a:p>
          <a:p>
            <a:pPr marL="400050" lvl="1" indent="0" eaLnBrk="1" hangingPunct="1">
              <a:lnSpc>
                <a:spcPct val="90000"/>
              </a:lnSpc>
              <a:buFontTx/>
              <a:buNone/>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3316"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33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71600"/>
            <a:ext cx="73453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Dynamic Model Data</a:t>
            </a:r>
          </a:p>
        </p:txBody>
      </p:sp>
      <p:sp>
        <p:nvSpPr>
          <p:cNvPr id="14339" name="Rectangle 3"/>
          <p:cNvSpPr>
            <a:spLocks noGrp="1" noChangeArrowheads="1"/>
          </p:cNvSpPr>
          <p:nvPr>
            <p:ph type="body" idx="1"/>
          </p:nvPr>
        </p:nvSpPr>
        <p:spPr>
          <a:xfrm>
            <a:off x="609600" y="1143000"/>
            <a:ext cx="10972800" cy="53340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Dynamic models for power system equipment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are presented in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earlier chapters.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Standard dynamic models have been developed for various generators, turbine-governors, and excitation systems.  Manufacturers will provide data for appropriate models.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Manufacturer’s data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on the equipment’s rating are normally entered as model parameters.  Computer code will handle base conversion.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Practical power equipment parameters given on the equipment rating are normally within certain ranges, because the designs are based on physical laws. For example, inertias of generators range from 2.5 pu for hydraulic units (single water wheel) to 6.0 for steam units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(with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many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turbine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sections),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when put on their own MVA base.  The transient reactance is normally between 0.2 to 0.3 pu (as limited by rotor and stator magnetics</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It is helpful to look for abnormal parameters in the data set, such as large and small time constants and reactances, and determine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whether they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are appropriate.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4340"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Initialization</a:t>
            </a:r>
          </a:p>
        </p:txBody>
      </p:sp>
      <p:sp>
        <p:nvSpPr>
          <p:cNvPr id="15363" name="Rectangle 3"/>
          <p:cNvSpPr>
            <a:spLocks noGrp="1" noChangeArrowheads="1"/>
          </p:cNvSpPr>
          <p:nvPr>
            <p:ph type="body" idx="1"/>
          </p:nvPr>
        </p:nvSpPr>
        <p:spPr>
          <a:xfrm>
            <a:off x="609600" y="1143000"/>
            <a:ext cx="10972800" cy="53340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Power system dynamic simulation should start from a steady-state solution before a disturbance is applied.</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steady-state solution for the power network is determined by the power flow equations, as a function of the specified generation and load.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Each generator uses the terminal voltage and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P</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Q</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values to initialize its internal states (also see Section 7.6.3 for the generator voltage-current phasor diagram).</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generator states will be used to initialize the excitation systems and separately the turbine states.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PSS state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initialization follows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that of the excitation</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system.</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5364"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53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3783013"/>
            <a:ext cx="80581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Network Solution</a:t>
            </a:r>
          </a:p>
        </p:txBody>
      </p:sp>
      <p:sp>
        <p:nvSpPr>
          <p:cNvPr id="16387" name="Rectangle 3"/>
          <p:cNvSpPr>
            <a:spLocks noGrp="1" noChangeArrowheads="1"/>
          </p:cNvSpPr>
          <p:nvPr>
            <p:ph type="body" idx="1"/>
          </p:nvPr>
        </p:nvSpPr>
        <p:spPr>
          <a:xfrm>
            <a:off x="381000" y="1143000"/>
            <a:ext cx="5486400" cy="53340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In the power flow calculation, the network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current flow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is determined based on fixed voltages at generator terminal buses,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with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the assumption that the excitation systems can be set to control these voltages at desired values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In a disturbance simulation, an excitation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system’s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ability to maintain the terminal voltage depends on its gains and time constants </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Thus in the transient period,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an excitation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system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will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adjust the field voltage to restore the terminal bus voltage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6388"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400800" y="1143000"/>
            <a:ext cx="5257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In essence, the fixed voltages are now inside the generator (involving also the rotor angle), not at the generator terminal bus</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Thus the network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current flow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calculation needs to involve the machine reactances</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sequencing is as follows:</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Use the machine internal voltages to solve for the currents in the “extended” network</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Use the generator currents to determine the electrical power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provided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by the generators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133600" y="457200"/>
            <a:ext cx="7848600" cy="609600"/>
          </a:xfrm>
        </p:spPr>
        <p:txBody>
          <a:bodyPr/>
          <a:lstStyle/>
          <a:p>
            <a:pPr algn="ctr" eaLnBrk="1" hangingPunct="1"/>
            <a:r>
              <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rPr>
              <a:t>Network </a:t>
            </a:r>
            <a:r>
              <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rPr>
              <a:t>Equations</a:t>
            </a:r>
            <a:endPar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endParaRPr>
          </a:p>
        </p:txBody>
      </p:sp>
      <p:sp>
        <p:nvSpPr>
          <p:cNvPr id="17412"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74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24000"/>
            <a:ext cx="4911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962400"/>
            <a:ext cx="62372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321300"/>
            <a:ext cx="274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5894388"/>
            <a:ext cx="2235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0" name="Rectangle 3"/>
              <p:cNvSpPr txBox="1">
                <a:spLocks noChangeArrowheads="1"/>
              </p:cNvSpPr>
              <p:nvPr/>
            </p:nvSpPr>
            <p:spPr bwMode="auto">
              <a:xfrm>
                <a:off x="685800" y="1143000"/>
                <a:ext cx="10896600" cy="533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Network equation extended to the generator internal voltage </a:t>
                </a:r>
                <a14:m>
                  <m:oMath xmlns:m="http://schemas.openxmlformats.org/officeDocument/2006/math">
                    <m:acc>
                      <m:accPr>
                        <m:chr m:val="̃"/>
                        <m:ctrlPr>
                          <a:rPr lang="en-US" altLang="zh-CN" sz="2400" b="0" i="1" kern="0" smtClean="0">
                            <a:latin typeface="Cambria Math" panose="02040503050406030204" pitchFamily="18" charset="0"/>
                            <a:ea typeface="宋体" panose="02010600030101010101" pitchFamily="2" charset="-122"/>
                          </a:rPr>
                        </m:ctrlPr>
                      </m:accPr>
                      <m:e>
                        <m:r>
                          <a:rPr lang="en-US" altLang="zh-CN" sz="2400" b="0" i="1" kern="0" smtClean="0">
                            <a:latin typeface="Cambria Math" panose="02040503050406030204" pitchFamily="18" charset="0"/>
                            <a:ea typeface="宋体" panose="02010600030101010101" pitchFamily="2" charset="-122"/>
                          </a:rPr>
                          <m:t>𝐸</m:t>
                        </m:r>
                      </m:e>
                    </m:acc>
                    <m:r>
                      <a:rPr lang="en-US" altLang="zh-CN" sz="2400" b="0" i="1" kern="0" smtClean="0">
                        <a:latin typeface="Cambria Math" panose="02040503050406030204" pitchFamily="18" charset="0"/>
                        <a:ea typeface="宋体" panose="02010600030101010101" pitchFamily="2" charset="-122"/>
                      </a:rPr>
                      <m:t>′′</m:t>
                    </m:r>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where </a:t>
                </a:r>
                <a14:m>
                  <m:oMath xmlns:m="http://schemas.openxmlformats.org/officeDocument/2006/math">
                    <m:sSub>
                      <m:sSubPr>
                        <m:ctrlPr>
                          <a:rPr lang="en-US" altLang="zh-CN" sz="2400" b="0" i="1" kern="0" smtClean="0">
                            <a:latin typeface="Cambria Math" panose="02040503050406030204" pitchFamily="18" charset="0"/>
                            <a:ea typeface="宋体" panose="02010600030101010101" pitchFamily="2" charset="-122"/>
                          </a:rPr>
                        </m:ctrlPr>
                      </m:sSubPr>
                      <m:e>
                        <m:acc>
                          <m:accPr>
                            <m:chr m:val="̃"/>
                            <m:ctrlPr>
                              <a:rPr lang="en-US" altLang="zh-CN" sz="2400" b="0" i="1" kern="0" smtClean="0">
                                <a:latin typeface="Cambria Math" panose="02040503050406030204" pitchFamily="18" charset="0"/>
                                <a:ea typeface="宋体" panose="02010600030101010101" pitchFamily="2" charset="-122"/>
                              </a:rPr>
                            </m:ctrlPr>
                          </m:accPr>
                          <m:e>
                            <m:r>
                              <a:rPr lang="en-US" altLang="zh-CN" sz="2400" b="0" i="1" kern="0" smtClean="0">
                                <a:latin typeface="Cambria Math" panose="02040503050406030204" pitchFamily="18" charset="0"/>
                                <a:ea typeface="宋体" panose="02010600030101010101" pitchFamily="2" charset="-122"/>
                              </a:rPr>
                              <m:t>𝑉</m:t>
                            </m:r>
                          </m:e>
                        </m:acc>
                      </m:e>
                      <m:sub>
                        <m:r>
                          <a:rPr lang="en-US" altLang="zh-CN" sz="2400" b="0" i="1" kern="0" smtClean="0">
                            <a:latin typeface="Cambria Math" panose="02040503050406030204" pitchFamily="18" charset="0"/>
                            <a:ea typeface="宋体" panose="02010600030101010101" pitchFamily="2" charset="-122"/>
                          </a:rPr>
                          <m:t>𝐺</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contains the generator terminal voltage phasors and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acc>
                          <m:accPr>
                            <m:chr m:val="̃"/>
                            <m:ctrlPr>
                              <a:rPr lang="en-US" altLang="zh-CN" sz="2400" b="0" i="1" kern="0">
                                <a:latin typeface="Cambria Math" panose="02040503050406030204" pitchFamily="18" charset="0"/>
                                <a:ea typeface="宋体" panose="02010600030101010101" pitchFamily="2" charset="-122"/>
                              </a:rPr>
                            </m:ctrlPr>
                          </m:accPr>
                          <m:e>
                            <m:r>
                              <a:rPr lang="en-US" altLang="zh-CN" sz="2400" b="0" i="1" kern="0">
                                <a:latin typeface="Cambria Math" panose="02040503050406030204" pitchFamily="18" charset="0"/>
                                <a:ea typeface="宋体" panose="02010600030101010101" pitchFamily="2" charset="-122"/>
                              </a:rPr>
                              <m:t>𝑉</m:t>
                            </m:r>
                          </m:e>
                        </m:acc>
                      </m:e>
                      <m:sub>
                        <m:r>
                          <a:rPr lang="en-US" altLang="zh-CN" sz="2400" b="0" i="1" kern="0" smtClean="0">
                            <a:latin typeface="Cambria Math" panose="02040503050406030204" pitchFamily="18" charset="0"/>
                            <a:ea typeface="宋体" panose="02010600030101010101" pitchFamily="2" charset="-122"/>
                          </a:rPr>
                          <m:t>𝐿</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contains the load bus voltage phasors</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Form the equation to solve for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acc>
                          <m:accPr>
                            <m:chr m:val="̃"/>
                            <m:ctrlPr>
                              <a:rPr lang="en-US" altLang="zh-CN" sz="2400" b="0" i="1" kern="0">
                                <a:latin typeface="Cambria Math" panose="02040503050406030204" pitchFamily="18" charset="0"/>
                                <a:ea typeface="宋体" panose="02010600030101010101" pitchFamily="2" charset="-122"/>
                              </a:rPr>
                            </m:ctrlPr>
                          </m:accPr>
                          <m:e>
                            <m:r>
                              <a:rPr lang="en-US" altLang="zh-CN" sz="2400" b="0" i="1" kern="0">
                                <a:latin typeface="Cambria Math" panose="02040503050406030204" pitchFamily="18" charset="0"/>
                                <a:ea typeface="宋体" panose="02010600030101010101" pitchFamily="2" charset="-122"/>
                              </a:rPr>
                              <m:t>𝑉</m:t>
                            </m:r>
                          </m:e>
                        </m:acc>
                      </m:e>
                      <m:sub>
                        <m:r>
                          <a:rPr lang="en-US" altLang="zh-CN" sz="2400" b="0" i="1" kern="0">
                            <a:latin typeface="Cambria Math" panose="02040503050406030204" pitchFamily="18" charset="0"/>
                            <a:ea typeface="宋体" panose="02010600030101010101" pitchFamily="2" charset="-122"/>
                          </a:rPr>
                          <m:t>𝐺</m:t>
                        </m:r>
                      </m:sub>
                    </m:sSub>
                  </m:oMath>
                </a14:m>
                <a:r>
                  <a:rPr lang="en-US" altLang="zh-CN" sz="2400" b="0" kern="0" dirty="0">
                    <a:latin typeface="Calibri" panose="020F0502020204030204" pitchFamily="34" charset="0"/>
                    <a:ea typeface="宋体" panose="02010600030101010101" pitchFamily="2" charset="-122"/>
                    <a:cs typeface="Calibri" panose="020F0502020204030204" pitchFamily="34" charset="0"/>
                  </a:rPr>
                  <a:t>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and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acc>
                          <m:accPr>
                            <m:chr m:val="̃"/>
                            <m:ctrlPr>
                              <a:rPr lang="en-US" altLang="zh-CN" sz="2400" b="0" i="1" kern="0">
                                <a:latin typeface="Cambria Math" panose="02040503050406030204" pitchFamily="18" charset="0"/>
                                <a:ea typeface="宋体" panose="02010600030101010101" pitchFamily="2" charset="-122"/>
                              </a:rPr>
                            </m:ctrlPr>
                          </m:accPr>
                          <m:e>
                            <m:r>
                              <a:rPr lang="en-US" altLang="zh-CN" sz="2400" b="0" i="1" kern="0">
                                <a:latin typeface="Cambria Math" panose="02040503050406030204" pitchFamily="18" charset="0"/>
                                <a:ea typeface="宋体" panose="02010600030101010101" pitchFamily="2" charset="-122"/>
                              </a:rPr>
                              <m:t>𝑉</m:t>
                            </m:r>
                          </m:e>
                        </m:acc>
                      </m:e>
                      <m:sub>
                        <m:r>
                          <a:rPr lang="en-US" altLang="zh-CN" sz="2400" b="0" i="1" kern="0">
                            <a:latin typeface="Cambria Math" panose="02040503050406030204" pitchFamily="18" charset="0"/>
                            <a:ea typeface="宋体" panose="02010600030101010101" pitchFamily="2" charset="-122"/>
                          </a:rPr>
                          <m:t>𝐿</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Compute the generator current and electrical output power as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mc:Choice>
        <mc:Fallback>
          <p:sp>
            <p:nvSpPr>
              <p:cNvPr id="10" name="Rectangle 3"/>
              <p:cNvSpPr txBox="1">
                <a:spLocks noRot="1" noChangeAspect="1" noMove="1" noResize="1" noEditPoints="1" noAdjustHandles="1" noChangeArrowheads="1" noChangeShapeType="1" noTextEdit="1"/>
              </p:cNvSpPr>
              <p:nvPr/>
            </p:nvSpPr>
            <p:spPr bwMode="auto">
              <a:xfrm>
                <a:off x="685800" y="1143000"/>
                <a:ext cx="10896600" cy="5334000"/>
              </a:xfrm>
              <a:prstGeom prst="rect">
                <a:avLst/>
              </a:prstGeom>
              <a:blipFill rotWithShape="0">
                <a:blip r:embed="rId6"/>
                <a:stretch>
                  <a:fillRect l="-895" t="-1714" r="-5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1454150"/>
            <a:ext cx="77327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Integration Method</a:t>
            </a:r>
          </a:p>
        </p:txBody>
      </p:sp>
      <p:sp>
        <p:nvSpPr>
          <p:cNvPr id="6147" name="Rectangle 3"/>
          <p:cNvSpPr>
            <a:spLocks noGrp="1" noChangeArrowheads="1"/>
          </p:cNvSpPr>
          <p:nvPr>
            <p:ph type="body" idx="1"/>
          </p:nvPr>
        </p:nvSpPr>
        <p:spPr>
          <a:xfrm>
            <a:off x="609600" y="1143000"/>
            <a:ext cx="10896600" cy="53340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Nonlinear differential equations</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Discrete-time states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Euler full-step modification method – requires two calculations per integration step </a:t>
            </a:r>
          </a:p>
          <a:p>
            <a:pPr marL="628650" lvl="1" indent="-228600"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Predictor </a:t>
            </a:r>
            <a:r>
              <a:rPr lang="en-US" altLang="zh-CN" sz="2000" dirty="0" smtClean="0">
                <a:latin typeface="Calibri" panose="020F0502020204030204" pitchFamily="34" charset="0"/>
                <a:ea typeface="宋体" panose="02010600030101010101" pitchFamily="2" charset="-122"/>
                <a:cs typeface="Calibri" panose="020F0502020204030204" pitchFamily="34" charset="0"/>
              </a:rPr>
              <a:t>step </a:t>
            </a:r>
          </a:p>
          <a:p>
            <a:pPr marL="628650" lvl="1" indent="-228600" eaLnBrk="1" hangingPunct="1">
              <a:lnSpc>
                <a:spcPct val="90000"/>
              </a:lnSpc>
              <a:defRPr/>
            </a:pPr>
            <a:endParaRPr lang="en-US" altLang="zh-CN" sz="2000" dirty="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Corrector </a:t>
            </a:r>
            <a:r>
              <a:rPr lang="en-US" altLang="zh-CN" sz="2000" dirty="0" smtClean="0">
                <a:latin typeface="Calibri" panose="020F0502020204030204" pitchFamily="34" charset="0"/>
                <a:ea typeface="宋体" panose="02010600030101010101" pitchFamily="2" charset="-122"/>
                <a:cs typeface="Calibri" panose="020F0502020204030204" pitchFamily="34" charset="0"/>
              </a:rPr>
              <a:t>step </a:t>
            </a:r>
            <a:br>
              <a:rPr lang="en-US" altLang="zh-CN" sz="2000" dirty="0" smtClean="0">
                <a:latin typeface="Calibri" panose="020F0502020204030204" pitchFamily="34" charset="0"/>
                <a:ea typeface="宋体" panose="02010600030101010101" pitchFamily="2" charset="-122"/>
                <a:cs typeface="Calibri" panose="020F0502020204030204" pitchFamily="34" charset="0"/>
              </a:rPr>
            </a:b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This method is a second-order method, with the local truncation error</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Some commercial programs use the multi-step Adams-</a:t>
            </a:r>
            <a:r>
              <a:rPr lang="en-US" altLang="zh-CN" sz="2400" dirty="0" err="1" smtClean="0">
                <a:latin typeface="Calibri" panose="020F0502020204030204" pitchFamily="34" charset="0"/>
                <a:ea typeface="宋体" panose="02010600030101010101" pitchFamily="2" charset="-122"/>
                <a:cs typeface="Calibri" panose="020F0502020204030204" pitchFamily="34" charset="0"/>
              </a:rPr>
              <a:t>Bashforth</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Second-Order (AB2) method, which requires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only one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calculation per integration step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p>
        </p:txBody>
      </p:sp>
      <p:sp>
        <p:nvSpPr>
          <p:cNvPr id="18437"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843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2346325"/>
            <a:ext cx="96329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8338" y="3429000"/>
            <a:ext cx="61706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810000"/>
            <a:ext cx="43354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77400" y="4495800"/>
            <a:ext cx="22193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5867400"/>
            <a:ext cx="6019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Disturbance Script</a:t>
            </a:r>
          </a:p>
        </p:txBody>
      </p:sp>
      <p:sp>
        <p:nvSpPr>
          <p:cNvPr id="19459" name="Rectangle 3"/>
          <p:cNvSpPr>
            <a:spLocks noGrp="1" noChangeArrowheads="1"/>
          </p:cNvSpPr>
          <p:nvPr>
            <p:ph type="body" idx="1"/>
          </p:nvPr>
        </p:nvSpPr>
        <p:spPr>
          <a:xfrm>
            <a:off x="381000" y="1143000"/>
            <a:ext cx="5486400" cy="53340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The reliability of a power system is assessed based on its ability to withstand all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credible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N</a:t>
            </a:r>
            <a:r>
              <a:rPr lang="en-US" altLang="zh-CN" sz="2400" dirty="0" smtClean="0">
                <a:latin typeface="Calibri" panose="020F0502020204030204" pitchFamily="34" charset="0"/>
                <a:ea typeface="宋体" panose="02010600030101010101" pitchFamily="2" charset="-122"/>
                <a:cs typeface="Calibri" panose="020F0502020204030204" pitchFamily="34" charset="0"/>
              </a:rPr>
              <a:t>-1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contingencies</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User of a dynamic simulation program needs to provide the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specifications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of the disturbance, via a “script,” which consists of</a:t>
            </a:r>
          </a:p>
          <a:p>
            <a:pPr marL="628650" lvl="1"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Start time (normally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0 sec) </a:t>
            </a: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Time to apply the fault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(0.1 to 1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sec) </a:t>
            </a:r>
          </a:p>
          <a:p>
            <a:pPr marL="628650" lvl="1"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Type of fault: 3-phase-to-ground short-circuit fault, line-to-line-to-ground, line-to-ground, impedance to ground</a:t>
            </a:r>
          </a:p>
          <a:p>
            <a:pPr marL="628650" lvl="1"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Location of fault </a:t>
            </a:r>
          </a:p>
          <a:p>
            <a:pPr marL="1028700" lvl="2" eaLnBrk="1" hangingPunct="1">
              <a:lnSpc>
                <a:spcPct val="90000"/>
              </a:lnSpc>
            </a:pPr>
            <a:endParaRPr lang="en-US" altLang="zh-CN"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9460"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400800" y="1143000"/>
            <a:ext cx="5257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Fault clearing time (typically 4-6 cycles), with or without line removal</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End time (10-20 sec)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Common to use 3-phase-to-ground </a:t>
            </a:r>
            <a:r>
              <a:rPr lang="en-US" altLang="zh-CN" sz="2400" b="0" dirty="0" smtClean="0">
                <a:latin typeface="Calibri" panose="020F0502020204030204" pitchFamily="34" charset="0"/>
                <a:ea typeface="宋体" panose="02010600030101010101" pitchFamily="2" charset="-122"/>
                <a:cs typeface="Calibri" panose="020F0502020204030204" pitchFamily="34" charset="0"/>
              </a:rPr>
              <a:t>short-circuit fault, as it is usually the most severe fault </a:t>
            </a: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Integration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step size can be changed during the simulation: smaller step size during the fault-on period, and larger step size when the transient has mostly settled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Example 11.3</a:t>
            </a:r>
          </a:p>
        </p:txBody>
      </p:sp>
      <p:sp>
        <p:nvSpPr>
          <p:cNvPr id="20483" name="Rectangle 3"/>
          <p:cNvSpPr>
            <a:spLocks noGrp="1" noChangeArrowheads="1"/>
          </p:cNvSpPr>
          <p:nvPr>
            <p:ph type="body" idx="1"/>
          </p:nvPr>
        </p:nvSpPr>
        <p:spPr>
          <a:xfrm>
            <a:off x="381000" y="4572000"/>
            <a:ext cx="11277600" cy="1676400"/>
          </a:xfrm>
        </p:spPr>
        <p:txBody>
          <a:bodyPr/>
          <a:lstStyle/>
          <a:p>
            <a:pPr marL="228600" indent="-228600" eaLnBrk="1" hangingPunct="1">
              <a:lnSpc>
                <a:spcPct val="90000"/>
              </a:lnSpc>
            </a:pPr>
            <a:r>
              <a:rPr lang="en-US" altLang="zh-CN" sz="2400" smtClean="0">
                <a:latin typeface="Calibri" panose="020F0502020204030204" pitchFamily="34" charset="0"/>
                <a:ea typeface="宋体" panose="02010600030101010101" pitchFamily="2" charset="-122"/>
                <a:cs typeface="Calibri" panose="020F0502020204030204" pitchFamily="34" charset="0"/>
              </a:rPr>
              <a:t>Simulate the power system subject to the 3-phase-to-ground short-circuit fault close to Bus 3, and cleared by removing the faulted line</a:t>
            </a:r>
          </a:p>
          <a:p>
            <a:pPr marL="628650" lvl="1" indent="-228600" eaLnBrk="1" hangingPunct="1">
              <a:lnSpc>
                <a:spcPct val="90000"/>
              </a:lnSpc>
            </a:pPr>
            <a:r>
              <a:rPr lang="en-US" altLang="zh-CN" sz="2400" smtClean="0">
                <a:latin typeface="Calibri" panose="020F0502020204030204" pitchFamily="34" charset="0"/>
                <a:ea typeface="宋体" panose="02010600030101010101" pitchFamily="2" charset="-122"/>
                <a:cs typeface="Calibri" panose="020F0502020204030204" pitchFamily="34" charset="0"/>
              </a:rPr>
              <a:t>6-cycle fault (stable)</a:t>
            </a:r>
          </a:p>
          <a:p>
            <a:pPr marL="628650" lvl="1" indent="-228600" eaLnBrk="1" hangingPunct="1">
              <a:lnSpc>
                <a:spcPct val="90000"/>
              </a:lnSpc>
            </a:pPr>
            <a:r>
              <a:rPr lang="en-US" altLang="zh-CN" sz="2400" smtClean="0">
                <a:latin typeface="Calibri" panose="020F0502020204030204" pitchFamily="34" charset="0"/>
                <a:ea typeface="宋体" panose="02010600030101010101" pitchFamily="2" charset="-122"/>
                <a:cs typeface="Calibri" panose="020F0502020204030204" pitchFamily="34" charset="0"/>
              </a:rPr>
              <a:t>9-cycle fault (unstable)</a:t>
            </a:r>
          </a:p>
          <a:p>
            <a:pPr marL="1028700" lvl="2" eaLnBrk="1" hangingPunct="1">
              <a:lnSpc>
                <a:spcPct val="90000"/>
              </a:lnSpc>
            </a:pPr>
            <a:endParaRPr lang="en-US" altLang="zh-CN"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smtClean="0">
              <a:latin typeface="Calibri" panose="020F0502020204030204" pitchFamily="34" charset="0"/>
              <a:ea typeface="宋体" panose="02010600030101010101" pitchFamily="2" charset="-122"/>
              <a:cs typeface="Calibri" panose="020F0502020204030204" pitchFamily="34" charset="0"/>
            </a:endParaRPr>
          </a:p>
        </p:txBody>
      </p:sp>
      <p:sp>
        <p:nvSpPr>
          <p:cNvPr id="20484"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04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1381125"/>
            <a:ext cx="75247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3600" y="457200"/>
            <a:ext cx="7848600" cy="609600"/>
          </a:xfrm>
        </p:spPr>
        <p:txBody>
          <a:bodyPr/>
          <a:lstStyle/>
          <a:p>
            <a:pPr algn="ctr" eaLnBrk="1" hangingPunct="1"/>
            <a:r>
              <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rPr>
              <a:t>Example 11.3: System Response </a:t>
            </a:r>
          </a:p>
        </p:txBody>
      </p:sp>
      <p:sp>
        <p:nvSpPr>
          <p:cNvPr id="21507"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150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23386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425" y="1524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3238" y="1524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381000" y="5029200"/>
            <a:ext cx="11277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800" b="0" kern="0" dirty="0" smtClean="0">
                <a:latin typeface="Calibri" panose="020F0502020204030204" pitchFamily="34" charset="0"/>
                <a:ea typeface="宋体" panose="02010600030101010101" pitchFamily="2" charset="-122"/>
                <a:cs typeface="Calibri" panose="020F0502020204030204" pitchFamily="34" charset="0"/>
              </a:rPr>
              <a:t>6-cycle fault (stable) – blue trajectory</a:t>
            </a:r>
          </a:p>
          <a:p>
            <a:pPr marL="228600" indent="-228600" eaLnBrk="1" hangingPunct="1">
              <a:lnSpc>
                <a:spcPct val="90000"/>
              </a:lnSpc>
              <a:defRPr/>
            </a:pPr>
            <a:r>
              <a:rPr lang="en-US" altLang="zh-CN" sz="2800" b="0" kern="0" dirty="0" smtClean="0">
                <a:latin typeface="Calibri" panose="020F0502020204030204" pitchFamily="34" charset="0"/>
                <a:ea typeface="宋体" panose="02010600030101010101" pitchFamily="2" charset="-122"/>
                <a:cs typeface="Calibri" panose="020F0502020204030204" pitchFamily="34" charset="0"/>
              </a:rPr>
              <a:t>9-cycle fault (unstable) – red trajectory</a:t>
            </a:r>
          </a:p>
          <a:p>
            <a:pPr marL="1028700" lvl="2" eaLnBrk="1" hangingPunct="1">
              <a:lnSpc>
                <a:spcPct val="90000"/>
              </a:lnSpc>
              <a:defRPr/>
            </a:pPr>
            <a:endParaRPr lang="en-US" altLang="zh-CN"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25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3360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8" name="Rectangle 2"/>
              <p:cNvSpPr>
                <a:spLocks noGrp="1" noChangeArrowheads="1"/>
              </p:cNvSpPr>
              <p:nvPr>
                <p:ph type="title"/>
              </p:nvPr>
            </p:nvSpPr>
            <p:spPr>
              <a:xfrm>
                <a:off x="1752600" y="457200"/>
                <a:ext cx="8763000" cy="609600"/>
              </a:xfrm>
            </p:spPr>
            <p:txBody>
              <a:bodyPr/>
              <a:lstStyle/>
              <a:p>
                <a:pPr algn="ctr" eaLnBrk="1" hangingPunct="1"/>
                <a:r>
                  <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rPr>
                  <a:t>Example 11.3: </a:t>
                </a:r>
                <a:r>
                  <a:rPr lang="en-US" altLang="zh-CN" sz="3200" i="1" dirty="0" smtClean="0">
                    <a:solidFill>
                      <a:srgbClr val="031896"/>
                    </a:solidFill>
                    <a:latin typeface="Calibri" panose="020F0502020204030204" pitchFamily="34" charset="0"/>
                    <a:ea typeface="宋体" panose="02010600030101010101" pitchFamily="2" charset="-122"/>
                    <a:cs typeface="Calibri" panose="020F0502020204030204" pitchFamily="34" charset="0"/>
                  </a:rPr>
                  <a:t>P</a:t>
                </a:r>
                <a:r>
                  <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rPr>
                  <a:t>-</a:t>
                </a:r>
                <a14:m>
                  <m:oMath xmlns:m="http://schemas.openxmlformats.org/officeDocument/2006/math">
                    <m:r>
                      <a:rPr lang="zh-CN" altLang="en-US" sz="3200" i="1" smtClean="0">
                        <a:solidFill>
                          <a:srgbClr val="031896"/>
                        </a:solidFill>
                        <a:latin typeface="Cambria Math" panose="02040503050406030204" pitchFamily="18" charset="0"/>
                        <a:ea typeface="宋体" panose="02010600030101010101" pitchFamily="2" charset="-122"/>
                        <a:cs typeface="Calibri" panose="020F0502020204030204" pitchFamily="34" charset="0"/>
                      </a:rPr>
                      <m:t>𝛿</m:t>
                    </m:r>
                  </m:oMath>
                </a14:m>
                <a:r>
                  <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rPr>
                  <a:t> Curve and Energy Functions</a:t>
                </a:r>
                <a:endPar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endParaRPr>
              </a:p>
            </p:txBody>
          </p:sp>
        </mc:Choice>
        <mc:Fallback>
          <p:sp>
            <p:nvSpPr>
              <p:cNvPr id="8" name="Rectangle 2"/>
              <p:cNvSpPr>
                <a:spLocks noGrp="1" noRot="1" noChangeAspect="1" noMove="1" noResize="1" noEditPoints="1" noAdjustHandles="1" noChangeArrowheads="1" noChangeShapeType="1" noTextEdit="1"/>
              </p:cNvSpPr>
              <p:nvPr>
                <p:ph type="title"/>
              </p:nvPr>
            </p:nvSpPr>
            <p:spPr>
              <a:xfrm>
                <a:off x="1752600" y="457200"/>
                <a:ext cx="8763000" cy="609600"/>
              </a:xfrm>
              <a:blipFill rotWithShape="0">
                <a:blip r:embed="rId4"/>
                <a:stretch>
                  <a:fillRect t="-9000" b="-31000"/>
                </a:stretch>
              </a:blipFill>
            </p:spPr>
            <p:txBody>
              <a:bodyPr/>
              <a:lstStyle/>
              <a:p>
                <a:r>
                  <a:rPr lang="en-US">
                    <a:noFill/>
                  </a:rPr>
                  <a:t> </a:t>
                </a:r>
              </a:p>
            </p:txBody>
          </p:sp>
        </mc:Fallback>
      </mc:AlternateContent>
      <p:sp>
        <p:nvSpPr>
          <p:cNvPr id="9" name="Rectangle 3"/>
          <p:cNvSpPr txBox="1">
            <a:spLocks noChangeArrowheads="1"/>
          </p:cNvSpPr>
          <p:nvPr/>
        </p:nvSpPr>
        <p:spPr bwMode="auto">
          <a:xfrm>
            <a:off x="445770" y="1447800"/>
            <a:ext cx="1127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800" b="0" kern="0" dirty="0" smtClean="0">
                <a:latin typeface="Calibri" panose="020F0502020204030204" pitchFamily="34" charset="0"/>
                <a:ea typeface="宋体" panose="02010600030101010101" pitchFamily="2" charset="-122"/>
                <a:cs typeface="Calibri" panose="020F0502020204030204" pitchFamily="34" charset="0"/>
              </a:rPr>
              <a:t>For the 6-cycle </a:t>
            </a:r>
            <a:r>
              <a:rPr lang="en-US" altLang="zh-CN" sz="2800" b="0" kern="0" dirty="0" smtClean="0">
                <a:latin typeface="Calibri" panose="020F0502020204030204" pitchFamily="34" charset="0"/>
                <a:ea typeface="宋体" panose="02010600030101010101" pitchFamily="2" charset="-122"/>
                <a:cs typeface="Calibri" panose="020F0502020204030204" pitchFamily="34" charset="0"/>
              </a:rPr>
              <a:t>fault (stable) </a:t>
            </a:r>
            <a:r>
              <a:rPr lang="en-US" altLang="zh-CN" sz="2800" b="0" kern="0" dirty="0" smtClean="0">
                <a:latin typeface="Calibri" panose="020F0502020204030204" pitchFamily="34" charset="0"/>
                <a:ea typeface="宋体" panose="02010600030101010101" pitchFamily="2" charset="-122"/>
                <a:cs typeface="Calibri" panose="020F0502020204030204" pitchFamily="34" charset="0"/>
              </a:rPr>
              <a:t>trajectory</a:t>
            </a:r>
            <a:endParaRPr lang="en-US" altLang="zh-CN"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Outline</a:t>
            </a:r>
          </a:p>
        </p:txBody>
      </p:sp>
      <p:sp>
        <p:nvSpPr>
          <p:cNvPr id="5123" name="Rectangle 3"/>
          <p:cNvSpPr>
            <a:spLocks noGrp="1" noChangeArrowheads="1"/>
          </p:cNvSpPr>
          <p:nvPr>
            <p:ph type="body" idx="1"/>
          </p:nvPr>
        </p:nvSpPr>
        <p:spPr>
          <a:xfrm>
            <a:off x="6400800" y="1219200"/>
            <a:ext cx="5334000" cy="4800600"/>
          </a:xfrm>
        </p:spPr>
        <p:txBody>
          <a:bodyPr/>
          <a:lstStyle/>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Topics</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Data requirement for power system power flow solution and dynamic simulation</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Structures of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PST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similar to commercial programs) </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Simulation examples</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Reinforcement of materials discussed in the other chapters</a:t>
            </a: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dirty="0" smtClean="0">
              <a:ea typeface="宋体" panose="02010600030101010101" pitchFamily="2" charset="-122"/>
              <a:cs typeface="Calibri" panose="020F0502020204030204" pitchFamily="34" charset="0"/>
            </a:endParaRPr>
          </a:p>
        </p:txBody>
      </p:sp>
      <p:sp>
        <p:nvSpPr>
          <p:cNvPr id="5124"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Rectangle 3"/>
          <p:cNvSpPr txBox="1">
            <a:spLocks noChangeArrowheads="1"/>
          </p:cNvSpPr>
          <p:nvPr/>
        </p:nvSpPr>
        <p:spPr bwMode="auto">
          <a:xfrm>
            <a:off x="315913" y="1219200"/>
            <a:ext cx="55514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PST is a MATLAB-based open-source positive-sequence power system simulation program</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Three main capabilities </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Power flow solution with sparse factorization </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Dynamic simulation for transient stability and small signal stability analysis</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Linearization to generate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A</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C</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D</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matrices for system mode calculation and power system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control design</a:t>
            </a: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asic generator, exciter, and PSS models</a:t>
            </a:r>
          </a:p>
          <a:p>
            <a:pPr marL="0" indent="0" eaLnBrk="1" hangingPunct="1">
              <a:lnSpc>
                <a:spcPct val="90000"/>
              </a:lnSpc>
              <a:buFontTx/>
              <a:buNone/>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3"/>
              <p:cNvSpPr txBox="1">
                <a:spLocks noChangeArrowheads="1"/>
              </p:cNvSpPr>
              <p:nvPr/>
            </p:nvSpPr>
            <p:spPr bwMode="auto">
              <a:xfrm>
                <a:off x="609600" y="1143000"/>
                <a:ext cx="10896600" cy="533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Chapter 8 discusses linear models of power systems</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where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x</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u</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and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y</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are the vectors of the state, input, and output variables,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A</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C</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and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D</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are the state, input, output, and feedforward matrices, and </a:t>
                </a:r>
                <a14:m>
                  <m:oMath xmlns:m="http://schemas.openxmlformats.org/officeDocument/2006/math">
                    <m:r>
                      <a:rPr lang="en-US" altLang="zh-CN" sz="2400" b="0" i="1" kern="0" smtClean="0">
                        <a:latin typeface="Cambria Math" panose="02040503050406030204" pitchFamily="18" charset="0"/>
                        <a:ea typeface="Cambria Math" panose="02040503050406030204" pitchFamily="18" charset="0"/>
                        <a:cs typeface="Calibri" panose="020F0502020204030204" pitchFamily="34" charset="0"/>
                      </a:rPr>
                      <m:t>∆</m:t>
                    </m:r>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denotes small perturbations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matrices </a:t>
                </a:r>
                <a:r>
                  <a:rPr lang="en-US" altLang="zh-CN" sz="2400" b="0" i="1" kern="0" dirty="0">
                    <a:latin typeface="Calibri" panose="020F0502020204030204" pitchFamily="34" charset="0"/>
                    <a:ea typeface="宋体" panose="02010600030101010101" pitchFamily="2" charset="-122"/>
                    <a:cs typeface="Calibri" panose="020F0502020204030204" pitchFamily="34" charset="0"/>
                  </a:rPr>
                  <a:t>A</a:t>
                </a:r>
                <a:r>
                  <a:rPr lang="en-US" altLang="zh-CN" sz="2400" b="0" kern="0" dirty="0">
                    <a:latin typeface="Calibri" panose="020F0502020204030204" pitchFamily="34" charset="0"/>
                    <a:ea typeface="宋体" panose="02010600030101010101" pitchFamily="2" charset="-122"/>
                    <a:cs typeface="Calibri" panose="020F0502020204030204" pitchFamily="34" charset="0"/>
                  </a:rPr>
                  <a:t>, </a:t>
                </a:r>
                <a:r>
                  <a:rPr lang="en-US" altLang="zh-CN" sz="2400" b="0" i="1" kern="0" dirty="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a:latin typeface="Calibri" panose="020F0502020204030204" pitchFamily="34" charset="0"/>
                    <a:ea typeface="宋体" panose="02010600030101010101" pitchFamily="2" charset="-122"/>
                    <a:cs typeface="Calibri" panose="020F0502020204030204" pitchFamily="34" charset="0"/>
                  </a:rPr>
                  <a:t>, </a:t>
                </a:r>
                <a:r>
                  <a:rPr lang="en-US" altLang="zh-CN" sz="2400" b="0" i="1" kern="0" dirty="0">
                    <a:latin typeface="Calibri" panose="020F0502020204030204" pitchFamily="34" charset="0"/>
                    <a:ea typeface="宋体" panose="02010600030101010101" pitchFamily="2" charset="-122"/>
                    <a:cs typeface="Calibri" panose="020F0502020204030204" pitchFamily="34" charset="0"/>
                  </a:rPr>
                  <a:t>C</a:t>
                </a:r>
                <a:r>
                  <a:rPr lang="en-US" altLang="zh-CN" sz="2400" b="0" kern="0" dirty="0">
                    <a:latin typeface="Calibri" panose="020F0502020204030204" pitchFamily="34" charset="0"/>
                    <a:ea typeface="宋体" panose="02010600030101010101" pitchFamily="2" charset="-122"/>
                    <a:cs typeface="Calibri" panose="020F0502020204030204" pitchFamily="34" charset="0"/>
                  </a:rPr>
                  <a:t>, and </a:t>
                </a:r>
                <a:r>
                  <a:rPr lang="en-US" altLang="zh-CN" sz="2400" b="0" i="1" kern="0" dirty="0">
                    <a:latin typeface="Calibri" panose="020F0502020204030204" pitchFamily="34" charset="0"/>
                    <a:ea typeface="宋体" panose="02010600030101010101" pitchFamily="2" charset="-122"/>
                    <a:cs typeface="Calibri" panose="020F0502020204030204" pitchFamily="34" charset="0"/>
                  </a:rPr>
                  <a:t>D</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are obtained by taking the partial derivatives of the nonlinear power system differential equations.  This would require developing code for each entry of these matrices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PST uses a numerical approximation of the partial derivatives.  For the nonlinear differential equations </a:t>
                </a:r>
                <a14:m>
                  <m:oMath xmlns:m="http://schemas.openxmlformats.org/officeDocument/2006/math">
                    <m:acc>
                      <m:accPr>
                        <m:chr m:val="̇"/>
                        <m:ctrlPr>
                          <a:rPr lang="en-US" altLang="zh-CN" sz="2400" b="0" i="1" kern="0" smtClean="0">
                            <a:latin typeface="Cambria Math" panose="02040503050406030204" pitchFamily="18" charset="0"/>
                            <a:ea typeface="宋体" panose="02010600030101010101" pitchFamily="2" charset="-122"/>
                          </a:rPr>
                        </m:ctrlPr>
                      </m:accPr>
                      <m:e>
                        <m:r>
                          <a:rPr lang="en-US" altLang="zh-CN" sz="2400" b="0" i="1" kern="0" smtClean="0">
                            <a:latin typeface="Cambria Math" panose="02040503050406030204" pitchFamily="18" charset="0"/>
                            <a:ea typeface="宋体" panose="02010600030101010101" pitchFamily="2" charset="-122"/>
                          </a:rPr>
                          <m:t>𝑥</m:t>
                        </m:r>
                      </m:e>
                    </m:acc>
                    <m:r>
                      <a:rPr lang="en-US" altLang="zh-CN" sz="2400" b="0" i="1" kern="0" smtClean="0">
                        <a:latin typeface="Cambria Math" panose="02040503050406030204" pitchFamily="18" charset="0"/>
                        <a:ea typeface="宋体" panose="02010600030101010101" pitchFamily="2" charset="-122"/>
                      </a:rPr>
                      <m:t>=</m:t>
                    </m:r>
                    <m:sSub>
                      <m:sSubPr>
                        <m:ctrlPr>
                          <a:rPr lang="en-US" altLang="zh-CN" sz="2400" b="0" i="1" kern="0" smtClea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𝑓</m:t>
                        </m:r>
                      </m:e>
                      <m:sub>
                        <m:r>
                          <a:rPr lang="en-US" altLang="zh-CN" sz="2400" b="0" i="1" kern="0" smtClean="0">
                            <a:latin typeface="Cambria Math" panose="02040503050406030204" pitchFamily="18" charset="0"/>
                            <a:ea typeface="宋体" panose="02010600030101010101" pitchFamily="2" charset="-122"/>
                          </a:rPr>
                          <m:t>1</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the equilibrium point, the partial derivative is estimated as </a:t>
                </a:r>
              </a:p>
              <a:p>
                <a:pPr marL="400050" lvl="1" indent="0" eaLnBrk="1" hangingPunct="1">
                  <a:lnSpc>
                    <a:spcPct val="90000"/>
                  </a:lnSpc>
                  <a:buNone/>
                  <a:defRPr/>
                </a:pPr>
                <a:r>
                  <a:rPr lang="en-US" altLang="zh-CN" sz="20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0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0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code for computing                                                                 is already available in the dynamics computation part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mc:Choice>
        <mc:Fallback>
          <p:sp>
            <p:nvSpPr>
              <p:cNvPr id="9" name="Rectangle 3"/>
              <p:cNvSpPr txBox="1">
                <a:spLocks noRot="1" noChangeAspect="1" noMove="1" noResize="1" noEditPoints="1" noAdjustHandles="1" noChangeArrowheads="1" noChangeShapeType="1" noTextEdit="1"/>
              </p:cNvSpPr>
              <p:nvPr/>
            </p:nvSpPr>
            <p:spPr bwMode="auto">
              <a:xfrm>
                <a:off x="609600" y="1143000"/>
                <a:ext cx="10896600" cy="5334000"/>
              </a:xfrm>
              <a:prstGeom prst="rect">
                <a:avLst/>
              </a:prstGeom>
              <a:blipFill rotWithShape="0">
                <a:blip r:embed="rId2"/>
                <a:stretch>
                  <a:fillRect l="-895" t="-1829" r="-3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3555" name="Rectangle 2"/>
          <p:cNvSpPr>
            <a:spLocks noGrp="1" noChangeArrowheads="1"/>
          </p:cNvSpPr>
          <p:nvPr>
            <p:ph type="title"/>
          </p:nvPr>
        </p:nvSpPr>
        <p:spPr>
          <a:xfrm>
            <a:off x="2133600" y="457200"/>
            <a:ext cx="7848600" cy="609600"/>
          </a:xfrm>
        </p:spPr>
        <p:txBody>
          <a:bodyPr/>
          <a:lstStyle/>
          <a:p>
            <a:pPr algn="ctr" eaLnBrk="1" hangingPunct="1"/>
            <a:r>
              <a:rPr lang="en-US" altLang="zh-CN" sz="3200" dirty="0" smtClean="0">
                <a:solidFill>
                  <a:srgbClr val="031896"/>
                </a:solidFill>
                <a:latin typeface="Calibri" panose="020F0502020204030204" pitchFamily="34" charset="0"/>
                <a:ea typeface="宋体" panose="02010600030101010101" pitchFamily="2" charset="-122"/>
                <a:cs typeface="Calibri" panose="020F0502020204030204" pitchFamily="34" charset="0"/>
              </a:rPr>
              <a:t>Linear Analysis</a:t>
            </a:r>
          </a:p>
        </p:txBody>
      </p:sp>
      <p:sp>
        <p:nvSpPr>
          <p:cNvPr id="23556"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97013"/>
            <a:ext cx="5791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4724400"/>
            <a:ext cx="480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562600"/>
            <a:ext cx="4267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09600" y="1143000"/>
            <a:ext cx="10896600" cy="5334000"/>
          </a:xfrm>
        </p:spPr>
        <p:txBody>
          <a:bodyPr/>
          <a:lstStyle/>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Develop the linear model of the single-machine infinite-bus system used in Example 11.3 (slide 17), find the linearized model using the PST function </a:t>
            </a:r>
            <a:r>
              <a:rPr lang="en-US" altLang="zh-CN" sz="2400" dirty="0" err="1" smtClean="0">
                <a:latin typeface="Calibri" panose="020F0502020204030204" pitchFamily="34" charset="0"/>
                <a:ea typeface="宋体" panose="02010600030101010101" pitchFamily="2" charset="-122"/>
                <a:cs typeface="Calibri" panose="020F0502020204030204" pitchFamily="34" charset="0"/>
              </a:rPr>
              <a:t>svm_mgen</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Linear model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States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System matrix (</a:t>
            </a:r>
            <a:r>
              <a:rPr lang="en-US" altLang="zh-CN" sz="2400" dirty="0" err="1" smtClean="0">
                <a:latin typeface="Calibri" panose="020F0502020204030204" pitchFamily="34" charset="0"/>
                <a:ea typeface="宋体" panose="02010600030101010101" pitchFamily="2" charset="-122"/>
                <a:cs typeface="Calibri" panose="020F0502020204030204" pitchFamily="34" charset="0"/>
              </a:rPr>
              <a:t>a_mat</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24579"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Linear Analysis Example </a:t>
            </a:r>
          </a:p>
        </p:txBody>
      </p:sp>
      <p:sp>
        <p:nvSpPr>
          <p:cNvPr id="24580"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45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1295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19400"/>
            <a:ext cx="67532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3813" y="3886200"/>
            <a:ext cx="97551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3"/>
              <p:cNvSpPr txBox="1">
                <a:spLocks noChangeArrowheads="1"/>
              </p:cNvSpPr>
              <p:nvPr/>
            </p:nvSpPr>
            <p:spPr bwMode="auto">
              <a:xfrm>
                <a:off x="609600" y="1143000"/>
                <a:ext cx="10896600" cy="533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PST generates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B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and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C</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matrices for various input and output variables, e.g., </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Exciter voltage reference input is the array </a:t>
                </a:r>
                <a:r>
                  <a:rPr lang="en-US" altLang="zh-CN" sz="2400" b="0" kern="0" dirty="0" err="1" smtClean="0">
                    <a:latin typeface="Calibri" panose="020F0502020204030204" pitchFamily="34" charset="0"/>
                    <a:ea typeface="宋体" panose="02010600030101010101" pitchFamily="2" charset="-122"/>
                    <a:cs typeface="Calibri" panose="020F0502020204030204" pitchFamily="34" charset="0"/>
                  </a:rPr>
                  <a:t>b_v</a:t>
                </a: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Bus voltage magnitude is </a:t>
                </a:r>
                <a:r>
                  <a:rPr lang="en-US" altLang="zh-CN" sz="2400" b="0" kern="0" dirty="0" err="1" smtClean="0">
                    <a:latin typeface="Calibri" panose="020F0502020204030204" pitchFamily="34" charset="0"/>
                    <a:ea typeface="宋体" panose="02010600030101010101" pitchFamily="2" charset="-122"/>
                    <a:cs typeface="Calibri" panose="020F0502020204030204" pitchFamily="34" charset="0"/>
                  </a:rPr>
                  <a:t>c_v</a:t>
                </a: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Electrical torque for a generator is </a:t>
                </a:r>
                <a:r>
                  <a:rPr lang="en-US" altLang="zh-CN" sz="2400" b="0" kern="0" dirty="0" err="1" smtClean="0">
                    <a:latin typeface="Calibri" panose="020F0502020204030204" pitchFamily="34" charset="0"/>
                    <a:ea typeface="宋体" panose="02010600030101010101" pitchFamily="2" charset="-122"/>
                    <a:cs typeface="Calibri" panose="020F0502020204030204" pitchFamily="34" charset="0"/>
                  </a:rPr>
                  <a:t>c_t</a:t>
                </a:r>
                <a:r>
                  <a:rPr lang="en-US" altLang="zh-CN" sz="2000" b="0" kern="0" dirty="0" smtClean="0">
                    <a:latin typeface="Calibri" panose="020F0502020204030204" pitchFamily="34" charset="0"/>
                    <a:ea typeface="宋体" panose="02010600030101010101" pitchFamily="2" charset="-122"/>
                    <a:cs typeface="Calibri" panose="020F0502020204030204" pitchFamily="34" charset="0"/>
                  </a:rPr>
                  <a:t>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 user can assemble the desired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and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C</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matrices to form a linear model for control design and other studies</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Obtain the DeMello-Concordia coefficients (Section 8.6.3) </a:t>
                </a: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Set up C matrix with electrical torque and terminal voltage magnitude as outputs</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The sensitivities </a:t>
                </a:r>
                <a14:m>
                  <m:oMath xmlns:m="http://schemas.openxmlformats.org/officeDocument/2006/math">
                    <m:sSub>
                      <m:sSubPr>
                        <m:ctrlPr>
                          <a:rPr lang="en-US" altLang="zh-CN" sz="2400" b="0" i="1" kern="0" smtClean="0">
                            <a:latin typeface="Cambria Math" panose="02040503050406030204" pitchFamily="18" charset="0"/>
                            <a:ea typeface="宋体" panose="02010600030101010101" pitchFamily="2" charset="-122"/>
                          </a:rPr>
                        </m:ctrlPr>
                      </m:sSubPr>
                      <m:e>
                        <m:r>
                          <a:rPr lang="en-US" altLang="zh-CN" sz="2400" b="0" i="1" kern="0" smtClean="0">
                            <a:latin typeface="Cambria Math" panose="02040503050406030204" pitchFamily="18" charset="0"/>
                            <a:ea typeface="宋体" panose="02010600030101010101" pitchFamily="2" charset="-122"/>
                          </a:rPr>
                          <m:t>𝐾</m:t>
                        </m:r>
                      </m:e>
                      <m:sub>
                        <m:r>
                          <a:rPr lang="en-US" altLang="zh-CN" sz="2400" b="0" i="1" kern="0" smtClean="0">
                            <a:latin typeface="Cambria Math" panose="02040503050406030204" pitchFamily="18" charset="0"/>
                            <a:ea typeface="宋体" panose="02010600030101010101" pitchFamily="2" charset="-122"/>
                          </a:rPr>
                          <m:t>1</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(electrical torque vs rotor angle) and </a:t>
                </a:r>
                <a14:m>
                  <m:oMath xmlns:m="http://schemas.openxmlformats.org/officeDocument/2006/math">
                    <m:sSub>
                      <m:sSubPr>
                        <m:ctrlPr>
                          <a:rPr lang="en-US" altLang="zh-CN" sz="2400" b="0" i="1" kern="0">
                            <a:latin typeface="Cambria Math" panose="02040503050406030204" pitchFamily="18" charset="0"/>
                            <a:ea typeface="宋体" panose="02010600030101010101" pitchFamily="2" charset="-122"/>
                          </a:rPr>
                        </m:ctrlPr>
                      </m:sSubPr>
                      <m:e>
                        <m:r>
                          <a:rPr lang="en-US" altLang="zh-CN" sz="2400" b="0" i="1" kern="0">
                            <a:latin typeface="Cambria Math" panose="02040503050406030204" pitchFamily="18" charset="0"/>
                            <a:ea typeface="宋体" panose="02010600030101010101" pitchFamily="2" charset="-122"/>
                          </a:rPr>
                          <m:t>𝐾</m:t>
                        </m:r>
                      </m:e>
                      <m:sub>
                        <m:r>
                          <a:rPr lang="en-US" altLang="zh-CN" sz="2400" b="0" i="1" kern="0" smtClean="0">
                            <a:latin typeface="Cambria Math" panose="02040503050406030204" pitchFamily="18" charset="0"/>
                            <a:ea typeface="宋体" panose="02010600030101010101" pitchFamily="2" charset="-122"/>
                          </a:rPr>
                          <m:t>4</m:t>
                        </m:r>
                      </m:sub>
                    </m:sSub>
                  </m:oMath>
                </a14:m>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(voltage magnitude vs rotor angle) can be found as </a:t>
                </a:r>
              </a:p>
              <a:p>
                <a:pPr marL="400050" lvl="1" indent="0" eaLnBrk="1" hangingPunct="1">
                  <a:lnSpc>
                    <a:spcPct val="90000"/>
                  </a:lnSpc>
                  <a:buNone/>
                  <a:defRPr/>
                </a:pPr>
                <a:r>
                  <a:rPr lang="en-US" altLang="zh-CN" sz="20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0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b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p:txBody>
          </p:sp>
        </mc:Choice>
        <mc:Fallback>
          <p:sp>
            <p:nvSpPr>
              <p:cNvPr id="9" name="Rectangle 3"/>
              <p:cNvSpPr txBox="1">
                <a:spLocks noRot="1" noChangeAspect="1" noMove="1" noResize="1" noEditPoints="1" noAdjustHandles="1" noChangeArrowheads="1" noChangeShapeType="1" noTextEdit="1"/>
              </p:cNvSpPr>
              <p:nvPr/>
            </p:nvSpPr>
            <p:spPr bwMode="auto">
              <a:xfrm>
                <a:off x="609600" y="1143000"/>
                <a:ext cx="10896600" cy="5334000"/>
              </a:xfrm>
              <a:prstGeom prst="rect">
                <a:avLst/>
              </a:prstGeom>
              <a:blipFill rotWithShape="0">
                <a:blip r:embed="rId2"/>
                <a:stretch>
                  <a:fillRect l="-895" t="-1829" r="-1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5603"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Linear Analysis Example </a:t>
            </a:r>
          </a:p>
        </p:txBody>
      </p:sp>
      <p:sp>
        <p:nvSpPr>
          <p:cNvPr id="25604"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56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4352925"/>
            <a:ext cx="2024701"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1575" y="4333875"/>
            <a:ext cx="7261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6043612"/>
            <a:ext cx="329882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609600" y="1371600"/>
            <a:ext cx="10896600" cy="51054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PST developed by Joe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Chow (RPI),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Kwok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Cheung (GE Grid Solution),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and Graham Rogers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(Cherry </a:t>
            </a:r>
            <a:r>
              <a:rPr lang="en-US" altLang="zh-CN" sz="2400" dirty="0">
                <a:latin typeface="Calibri" panose="020F0502020204030204" pitchFamily="34" charset="0"/>
                <a:ea typeface="宋体" panose="02010600030101010101" pitchFamily="2" charset="-122"/>
                <a:cs typeface="Calibri" panose="020F0502020204030204" pitchFamily="34" charset="0"/>
              </a:rPr>
              <a:t>T</a:t>
            </a:r>
            <a:r>
              <a:rPr lang="en-US" altLang="zh-CN" sz="2400" dirty="0" smtClean="0">
                <a:latin typeface="Calibri" panose="020F0502020204030204" pitchFamily="34" charset="0"/>
                <a:ea typeface="宋体" panose="02010600030101010101" pitchFamily="2" charset="-122"/>
                <a:cs typeface="Calibri" panose="020F0502020204030204" pitchFamily="34" charset="0"/>
              </a:rPr>
              <a:t>ree </a:t>
            </a:r>
            <a:r>
              <a:rPr lang="en-US" altLang="zh-CN" sz="2400" smtClean="0">
                <a:latin typeface="Calibri" panose="020F0502020204030204" pitchFamily="34" charset="0"/>
                <a:ea typeface="宋体" panose="02010600030101010101" pitchFamily="2" charset="-122"/>
                <a:cs typeface="Calibri" panose="020F0502020204030204" pitchFamily="34" charset="0"/>
              </a:rPr>
              <a:t>Scientific Software, </a:t>
            </a:r>
            <a:r>
              <a:rPr lang="en-US" altLang="zh-CN" sz="2400" smtClean="0">
                <a:latin typeface="Calibri" panose="020F0502020204030204" pitchFamily="34" charset="0"/>
                <a:ea typeface="宋体" panose="02010600030101010101" pitchFamily="2" charset="-122"/>
                <a:cs typeface="Calibri" panose="020F0502020204030204" pitchFamily="34" charset="0"/>
              </a:rPr>
              <a:t>retired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from Ontario Hydro)</a:t>
            </a: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Program structure discussed in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J. H. Chow and K. W. Cheung, “A toolbox for power system dynamics and control engineering education and research,” </a:t>
            </a:r>
            <a:r>
              <a:rPr lang="en-US" altLang="zh-CN" sz="2400" i="1" dirty="0" smtClean="0">
                <a:latin typeface="Calibri" panose="020F0502020204030204" pitchFamily="34" charset="0"/>
                <a:ea typeface="宋体" panose="02010600030101010101" pitchFamily="2" charset="-122"/>
                <a:cs typeface="Calibri" panose="020F0502020204030204" pitchFamily="34" charset="0"/>
              </a:rPr>
              <a:t>IEEE Transactions on Power Systems</a:t>
            </a:r>
            <a:r>
              <a:rPr lang="en-US" altLang="zh-CN" sz="2400" dirty="0" smtClean="0">
                <a:latin typeface="Calibri" panose="020F0502020204030204" pitchFamily="34" charset="0"/>
                <a:ea typeface="宋体" panose="02010600030101010101" pitchFamily="2" charset="-122"/>
                <a:cs typeface="Calibri" panose="020F0502020204030204" pitchFamily="34" charset="0"/>
              </a:rPr>
              <a:t>, vol. 7, no. 4, pp. 1559-1564,1992.</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Download from Joe Chow’s website: MATLAB functions, data sets, and a user manual</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No cost to users: password to decompress the MATLAB code will be provided </a:t>
            </a: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26627"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Getting PST</a:t>
            </a:r>
          </a:p>
        </p:txBody>
      </p:sp>
      <p:sp>
        <p:nvSpPr>
          <p:cNvPr id="26628"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Power Flow Data</a:t>
            </a:r>
          </a:p>
        </p:txBody>
      </p:sp>
      <p:sp>
        <p:nvSpPr>
          <p:cNvPr id="6147" name="Rectangle 3"/>
          <p:cNvSpPr>
            <a:spLocks noGrp="1" noChangeArrowheads="1"/>
          </p:cNvSpPr>
          <p:nvPr>
            <p:ph type="body" idx="1"/>
          </p:nvPr>
        </p:nvSpPr>
        <p:spPr>
          <a:xfrm>
            <a:off x="228600" y="1143000"/>
            <a:ext cx="6043613" cy="53340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System base: typically 100 MVA or 1000 MVA</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Bus data</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Generator: desired active power generation in pu, reactive power limits</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Load: active and reactive power loads in pu</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Shunt capacitor/reactor in pu</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kV and desired voltage range values </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Branch data</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Line data: resistance (</a:t>
            </a:r>
            <a:r>
              <a:rPr lang="en-US" altLang="zh-CN" sz="2200" i="1" dirty="0" smtClean="0">
                <a:latin typeface="Calibri" panose="020F0502020204030204" pitchFamily="34" charset="0"/>
                <a:ea typeface="宋体" panose="02010600030101010101" pitchFamily="2" charset="-122"/>
                <a:cs typeface="Calibri" panose="020F0502020204030204" pitchFamily="34" charset="0"/>
              </a:rPr>
              <a:t>R</a:t>
            </a:r>
            <a:r>
              <a:rPr lang="en-US" altLang="zh-CN" sz="2200" dirty="0" smtClean="0">
                <a:latin typeface="Calibri" panose="020F0502020204030204" pitchFamily="34" charset="0"/>
                <a:ea typeface="宋体" panose="02010600030101010101" pitchFamily="2" charset="-122"/>
                <a:cs typeface="Calibri" panose="020F0502020204030204" pitchFamily="34" charset="0"/>
              </a:rPr>
              <a:t>), reactance (</a:t>
            </a:r>
            <a:r>
              <a:rPr lang="en-US" altLang="zh-CN" sz="2200" i="1" dirty="0" smtClean="0">
                <a:latin typeface="Calibri" panose="020F0502020204030204" pitchFamily="34" charset="0"/>
                <a:ea typeface="宋体" panose="02010600030101010101" pitchFamily="2" charset="-122"/>
                <a:cs typeface="Calibri" panose="020F0502020204030204" pitchFamily="34" charset="0"/>
              </a:rPr>
              <a:t>X</a:t>
            </a:r>
            <a:r>
              <a:rPr lang="en-US" altLang="zh-CN" sz="2200" dirty="0" smtClean="0">
                <a:latin typeface="Calibri" panose="020F0502020204030204" pitchFamily="34" charset="0"/>
                <a:ea typeface="宋体" panose="02010600030101010101" pitchFamily="2" charset="-122"/>
                <a:cs typeface="Calibri" panose="020F0502020204030204" pitchFamily="34" charset="0"/>
              </a:rPr>
              <a:t>), and line charging (</a:t>
            </a:r>
            <a:r>
              <a:rPr lang="en-US" altLang="zh-CN" sz="2200" i="1" dirty="0" smtClean="0">
                <a:latin typeface="Calibri" panose="020F0502020204030204" pitchFamily="34" charset="0"/>
                <a:ea typeface="宋体" panose="02010600030101010101" pitchFamily="2" charset="-122"/>
                <a:cs typeface="Calibri" panose="020F0502020204030204" pitchFamily="34" charset="0"/>
              </a:rPr>
              <a:t>B</a:t>
            </a:r>
            <a:r>
              <a:rPr lang="en-US" altLang="zh-CN" sz="2200" dirty="0" smtClean="0">
                <a:latin typeface="Calibri" panose="020F0502020204030204" pitchFamily="34" charset="0"/>
                <a:ea typeface="宋体" panose="02010600030101010101" pitchFamily="2" charset="-122"/>
                <a:cs typeface="Calibri" panose="020F0502020204030204" pitchFamily="34" charset="0"/>
              </a:rPr>
              <a:t>) - all in pu</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Transformer data: resistance (usually neglected) and (leakage) reactance in pu, tap ratios, and variable taps if tap-changing transformer </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Phase-shifting transformer data: variable taps </a:t>
            </a:r>
          </a:p>
          <a:p>
            <a:pPr marL="628650" lvl="1" indent="-228600" eaLnBrk="1" hangingPunct="1">
              <a:lnSpc>
                <a:spcPct val="90000"/>
              </a:lnSpc>
              <a:defRPr/>
            </a:pP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a:p>
            <a:pPr marL="400050" lvl="1" indent="0" eaLnBrk="1" hangingPunct="1">
              <a:lnSpc>
                <a:spcPct val="90000"/>
              </a:lnSpc>
              <a:buFontTx/>
              <a:buNone/>
              <a:defRPr/>
            </a:pP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6148"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272213" y="12954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
        <p:nvSpPr>
          <p:cNvPr id="7" name="Rectangle 3"/>
          <p:cNvSpPr txBox="1">
            <a:spLocks noChangeArrowheads="1"/>
          </p:cNvSpPr>
          <p:nvPr/>
        </p:nvSpPr>
        <p:spPr bwMode="auto">
          <a:xfrm>
            <a:off x="6424613" y="1143000"/>
            <a:ext cx="55387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Tx/>
              <a:buNone/>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Practical system data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High voltage transmission lines have lower values of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R</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and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X</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but higher values of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compared to lower voltage transmission lines, on same pu base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Longer lines have higher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R,</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b="0" i="1" kern="0" dirty="0">
                <a:latin typeface="Calibri" panose="020F0502020204030204" pitchFamily="34" charset="0"/>
                <a:ea typeface="宋体" panose="02010600030101010101" pitchFamily="2" charset="-122"/>
                <a:cs typeface="Calibri" panose="020F0502020204030204" pitchFamily="34" charset="0"/>
              </a:rPr>
              <a:t>X</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 </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values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Underground cables have higher </a:t>
            </a:r>
            <a:r>
              <a:rPr lang="en-US" altLang="zh-CN" sz="2400" b="0" i="1" kern="0" dirty="0" smtClean="0">
                <a:latin typeface="Calibri" panose="020F0502020204030204" pitchFamily="34" charset="0"/>
                <a:ea typeface="宋体" panose="02010600030101010101" pitchFamily="2" charset="-122"/>
                <a:cs typeface="Calibri" panose="020F0502020204030204" pitchFamily="34" charset="0"/>
              </a:rPr>
              <a:t>B</a:t>
            </a: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 than overhead transmission lines (why?) </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Transformer leakage reactance is about 15% on its own MVA base</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Taps are adjusted if the controlled bus voltage is below or above the desired range.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1447800"/>
            <a:ext cx="91709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Power Flow Formulation and Solution</a:t>
            </a:r>
          </a:p>
        </p:txBody>
      </p:sp>
      <p:sp>
        <p:nvSpPr>
          <p:cNvPr id="6147" name="Rectangle 3"/>
          <p:cNvSpPr>
            <a:spLocks noGrp="1" noChangeArrowheads="1"/>
          </p:cNvSpPr>
          <p:nvPr>
            <p:ph type="body" idx="1"/>
          </p:nvPr>
        </p:nvSpPr>
        <p:spPr>
          <a:xfrm>
            <a:off x="228600" y="1143000"/>
            <a:ext cx="11658600" cy="5334000"/>
          </a:xfrm>
        </p:spPr>
        <p:txBody>
          <a:bodyPr/>
          <a:lstStyle/>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Power flow bus types (also see Section 7.3) </a:t>
            </a: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Solution methods </a:t>
            </a:r>
          </a:p>
          <a:p>
            <a:pPr marL="628650" lvl="1" indent="-228600"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Gauss-Seidel method: not used because of linear </a:t>
            </a:r>
            <a:r>
              <a:rPr lang="en-US" altLang="zh-CN" sz="2000" dirty="0" smtClean="0">
                <a:latin typeface="Calibri" panose="020F0502020204030204" pitchFamily="34" charset="0"/>
                <a:ea typeface="宋体" panose="02010600030101010101" pitchFamily="2" charset="-122"/>
                <a:cs typeface="Calibri" panose="020F0502020204030204" pitchFamily="34" charset="0"/>
              </a:rPr>
              <a:t>convergence; except possibly for </a:t>
            </a:r>
            <a:r>
              <a:rPr lang="en-US" altLang="zh-CN" sz="2000" dirty="0" smtClean="0">
                <a:latin typeface="Calibri" panose="020F0502020204030204" pitchFamily="34" charset="0"/>
                <a:ea typeface="宋体" panose="02010600030101010101" pitchFamily="2" charset="-122"/>
                <a:cs typeface="Calibri" panose="020F0502020204030204" pitchFamily="34" charset="0"/>
              </a:rPr>
              <a:t>initialization</a:t>
            </a:r>
          </a:p>
          <a:p>
            <a:pPr marL="628650" lvl="1" indent="-228600"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Newton-Raphson method: fast and efficient iterative approach  </a:t>
            </a:r>
          </a:p>
          <a:p>
            <a:pPr marL="1028700" lvl="2"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Uses admittance matrix (</a:t>
            </a:r>
            <a:r>
              <a:rPr lang="en-US" altLang="zh-CN" sz="2000" i="1" dirty="0" smtClean="0">
                <a:latin typeface="Calibri" panose="020F0502020204030204" pitchFamily="34" charset="0"/>
                <a:ea typeface="宋体" panose="02010600030101010101" pitchFamily="2" charset="-122"/>
                <a:cs typeface="Calibri" panose="020F0502020204030204" pitchFamily="34" charset="0"/>
              </a:rPr>
              <a:t>Y</a:t>
            </a:r>
            <a:r>
              <a:rPr lang="en-US" altLang="zh-CN" sz="2000" dirty="0" smtClean="0">
                <a:latin typeface="Calibri" panose="020F0502020204030204" pitchFamily="34" charset="0"/>
                <a:ea typeface="宋体" panose="02010600030101010101" pitchFamily="2" charset="-122"/>
                <a:cs typeface="Calibri" panose="020F0502020204030204" pitchFamily="34" charset="0"/>
              </a:rPr>
              <a:t>) to formulate power flow equations </a:t>
            </a:r>
          </a:p>
          <a:p>
            <a:pPr marL="1028700" lvl="2"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Because </a:t>
            </a:r>
            <a:r>
              <a:rPr lang="en-US" altLang="zh-CN" sz="2000" i="1" dirty="0" smtClean="0">
                <a:latin typeface="Calibri" panose="020F0502020204030204" pitchFamily="34" charset="0"/>
                <a:ea typeface="宋体" panose="02010600030101010101" pitchFamily="2" charset="-122"/>
                <a:cs typeface="Calibri" panose="020F0502020204030204" pitchFamily="34" charset="0"/>
              </a:rPr>
              <a:t>Y</a:t>
            </a:r>
            <a:r>
              <a:rPr lang="en-US" altLang="zh-CN" sz="2000" dirty="0" smtClean="0">
                <a:latin typeface="Calibri" panose="020F0502020204030204" pitchFamily="34" charset="0"/>
                <a:ea typeface="宋体" panose="02010600030101010101" pitchFamily="2" charset="-122"/>
                <a:cs typeface="Calibri" panose="020F0502020204030204" pitchFamily="34" charset="0"/>
              </a:rPr>
              <a:t> is sparse, the Jacobian (</a:t>
            </a:r>
            <a:r>
              <a:rPr lang="en-US" altLang="zh-CN" sz="2000" i="1" dirty="0" smtClean="0">
                <a:latin typeface="Calibri" panose="020F0502020204030204" pitchFamily="34" charset="0"/>
                <a:ea typeface="宋体" panose="02010600030101010101" pitchFamily="2" charset="-122"/>
                <a:cs typeface="Calibri" panose="020F0502020204030204" pitchFamily="34" charset="0"/>
              </a:rPr>
              <a:t>J</a:t>
            </a:r>
            <a:r>
              <a:rPr lang="en-US" altLang="zh-CN" sz="2000" dirty="0" smtClean="0">
                <a:latin typeface="Calibri" panose="020F0502020204030204" pitchFamily="34" charset="0"/>
                <a:ea typeface="宋体" panose="02010600030101010101" pitchFamily="2" charset="-122"/>
                <a:cs typeface="Calibri" panose="020F0502020204030204" pitchFamily="34" charset="0"/>
              </a:rPr>
              <a:t>) formed at each iteration is also sparse, allowing the use of a sparse LU decomposition to solve for the updates to the solution.  Sparse factors can be reused. </a:t>
            </a:r>
          </a:p>
          <a:p>
            <a:pPr marL="1028700" lvl="2"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Warm start from a related solution improves convergence vs cold start </a:t>
            </a:r>
            <a:r>
              <a:rPr lang="en-US" altLang="zh-CN" sz="2000" dirty="0" smtClean="0">
                <a:latin typeface="Calibri" panose="020F0502020204030204" pitchFamily="34" charset="0"/>
                <a:ea typeface="宋体" panose="02010600030101010101" pitchFamily="2" charset="-122"/>
                <a:cs typeface="Calibri" panose="020F0502020204030204" pitchFamily="34" charset="0"/>
              </a:rPr>
              <a:t>with bus </a:t>
            </a:r>
            <a:r>
              <a:rPr lang="en-US" altLang="zh-CN" sz="2000" dirty="0" smtClean="0">
                <a:latin typeface="Calibri" panose="020F0502020204030204" pitchFamily="34" charset="0"/>
                <a:ea typeface="宋体" panose="02010600030101010101" pitchFamily="2" charset="-122"/>
                <a:cs typeface="Calibri" panose="020F0502020204030204" pitchFamily="34" charset="0"/>
              </a:rPr>
              <a:t>angles equal 0</a:t>
            </a:r>
          </a:p>
          <a:p>
            <a:pPr marL="1028700" lvl="2" eaLnBrk="1" hangingPunct="1">
              <a:lnSpc>
                <a:spcPct val="90000"/>
              </a:lnSpc>
              <a:defRPr/>
            </a:pPr>
            <a:r>
              <a:rPr lang="en-US" altLang="zh-CN" sz="2000" dirty="0" smtClean="0">
                <a:latin typeface="Calibri" panose="020F0502020204030204" pitchFamily="34" charset="0"/>
                <a:ea typeface="宋体" panose="02010600030101010101" pitchFamily="2" charset="-122"/>
                <a:cs typeface="Calibri" panose="020F0502020204030204" pitchFamily="34" charset="0"/>
              </a:rPr>
              <a:t>Convergence may be improved using the decoupled or dishonest power flow methods</a:t>
            </a:r>
          </a:p>
          <a:p>
            <a:pPr marL="228600" indent="-228600" eaLnBrk="1" hangingPunct="1">
              <a:lnSpc>
                <a:spcPct val="90000"/>
              </a:lnSpc>
              <a:defRPr/>
            </a:pPr>
            <a:endParaRPr lang="en-US" altLang="zh-CN" sz="20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2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200" dirty="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a:p>
            <a:pPr marL="400050" lvl="1" indent="0" eaLnBrk="1" hangingPunct="1">
              <a:lnSpc>
                <a:spcPct val="90000"/>
              </a:lnSpc>
              <a:buFontTx/>
              <a:buNone/>
              <a:defRPr/>
            </a:pP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7173"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272213" y="12954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457200"/>
            <a:ext cx="91440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Power Flow Example – 2-Area System</a:t>
            </a:r>
          </a:p>
        </p:txBody>
      </p:sp>
      <p:sp>
        <p:nvSpPr>
          <p:cNvPr id="8195"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272213" y="12954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pic>
        <p:nvPicPr>
          <p:cNvPr id="81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8305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457200"/>
            <a:ext cx="91440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Power Flow Example – 2-Area System with Base Load</a:t>
            </a:r>
          </a:p>
        </p:txBody>
      </p:sp>
      <p:sp>
        <p:nvSpPr>
          <p:cNvPr id="9219"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272213" y="12954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pic>
        <p:nvPicPr>
          <p:cNvPr id="92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1913" y="1295400"/>
            <a:ext cx="69230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457200"/>
            <a:ext cx="91440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2-Area System with Increased Load on Bus 13</a:t>
            </a:r>
          </a:p>
        </p:txBody>
      </p:sp>
      <p:sp>
        <p:nvSpPr>
          <p:cNvPr id="10243"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Rectangle 3"/>
          <p:cNvSpPr txBox="1">
            <a:spLocks noChangeArrowheads="1"/>
          </p:cNvSpPr>
          <p:nvPr/>
        </p:nvSpPr>
        <p:spPr bwMode="auto">
          <a:xfrm>
            <a:off x="6272213" y="1295400"/>
            <a:ext cx="586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146300"/>
            <a:ext cx="79184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15913" y="1295400"/>
            <a:ext cx="37226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Active power load on Bus 13 increased to 16.75 pu</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Generator maximum reactive power output set to 2 pu</a:t>
            </a:r>
          </a:p>
          <a:p>
            <a:pPr marL="228600" indent="-228600" eaLnBrk="1" hangingPunct="1">
              <a:lnSpc>
                <a:spcPct val="90000"/>
              </a:lnSpc>
              <a:defRPr/>
            </a:pPr>
            <a:r>
              <a:rPr lang="en-US" altLang="zh-CN" sz="2400" b="0" kern="0" dirty="0" smtClean="0">
                <a:latin typeface="Calibri" panose="020F0502020204030204" pitchFamily="34" charset="0"/>
                <a:ea typeface="宋体" panose="02010600030101010101" pitchFamily="2" charset="-122"/>
                <a:cs typeface="Calibri" panose="020F0502020204030204" pitchFamily="34" charset="0"/>
              </a:rPr>
              <a:t>Generator on Bus 12 reaches reactive limit and switched to a PQ bus.  Note the voltage on Bus 12 drops to 1.0076 (from 1.01 pu)  </a:t>
            </a: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b="0" kern="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buFontTx/>
              <a:buNone/>
              <a:defRPr/>
            </a:pPr>
            <a:endParaRPr lang="en-US" altLang="zh-CN" sz="2400" b="0" kern="0" dirty="0">
              <a:ea typeface="宋体" panose="02010600030101010101" pitchFamily="2" charset="-122"/>
              <a:cs typeface="Calibri" panose="020F0502020204030204" pitchFamily="34" charset="0"/>
            </a:endParaRPr>
          </a:p>
        </p:txBody>
      </p:sp>
      <p:pic>
        <p:nvPicPr>
          <p:cNvPr id="102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33525"/>
            <a:ext cx="375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Nonconvergent Power Flow</a:t>
            </a:r>
          </a:p>
        </p:txBody>
      </p:sp>
      <p:sp>
        <p:nvSpPr>
          <p:cNvPr id="6147" name="Rectangle 3"/>
          <p:cNvSpPr>
            <a:spLocks noGrp="1" noChangeArrowheads="1"/>
          </p:cNvSpPr>
          <p:nvPr>
            <p:ph type="body" idx="1"/>
          </p:nvPr>
        </p:nvSpPr>
        <p:spPr>
          <a:xfrm>
            <a:off x="990600" y="1143000"/>
            <a:ext cx="10134600" cy="5334000"/>
          </a:xfrm>
        </p:spPr>
        <p:txBody>
          <a:bodyPr/>
          <a:lstStyle/>
          <a:p>
            <a:pPr marL="0" indent="0" eaLnBrk="1" hangingPunct="1">
              <a:lnSpc>
                <a:spcPct val="90000"/>
              </a:lnSpc>
              <a:buFontTx/>
              <a:buNone/>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Mostly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because there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is no feasible power flow solution for the given data set</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
            </a:r>
            <a:br>
              <a:rPr lang="en-US" altLang="zh-CN" sz="2400" dirty="0" smtClean="0">
                <a:latin typeface="Calibri" panose="020F0502020204030204" pitchFamily="34" charset="0"/>
                <a:ea typeface="宋体" panose="02010600030101010101" pitchFamily="2" charset="-122"/>
                <a:cs typeface="Calibri" panose="020F0502020204030204" pitchFamily="34" charset="0"/>
              </a:rPr>
            </a:br>
            <a:r>
              <a:rPr lang="en-US" altLang="zh-CN" sz="2400" dirty="0" smtClean="0">
                <a:latin typeface="Calibri" panose="020F0502020204030204" pitchFamily="34" charset="0"/>
                <a:ea typeface="宋体" panose="02010600030101010101" pitchFamily="2" charset="-122"/>
                <a:cs typeface="Calibri" panose="020F0502020204030204" pitchFamily="34" charset="0"/>
              </a:rPr>
              <a:t>Possible data issues:  </a:t>
            </a: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Incorrect MVA base used for bus, branch, and generator data</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Line reactance values too high, not permitting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enough active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power to flow</a:t>
            </a:r>
          </a:p>
          <a:p>
            <a:pPr marL="228600" indent="-228600" eaLnBrk="1" hangingPunct="1">
              <a:lnSpc>
                <a:spcPct val="90000"/>
              </a:lnSpc>
              <a:defRPr/>
            </a:pPr>
            <a:r>
              <a:rPr lang="en-US" altLang="zh-CN" sz="2400" dirty="0" smtClean="0">
                <a:latin typeface="Calibri" panose="020F0502020204030204" pitchFamily="34" charset="0"/>
                <a:ea typeface="宋体" panose="02010600030101010101" pitchFamily="2" charset="-122"/>
                <a:cs typeface="Calibri" panose="020F0502020204030204" pitchFamily="34" charset="0"/>
              </a:rPr>
              <a:t>Voltage problems  </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Perhaps most common when first setting up a new power flow data set</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Insufficient reactive power to support bus voltages to within the desired </a:t>
            </a:r>
            <a:r>
              <a:rPr lang="en-US" altLang="zh-CN" sz="2200" dirty="0" smtClean="0">
                <a:latin typeface="Calibri" panose="020F0502020204030204" pitchFamily="34" charset="0"/>
                <a:ea typeface="宋体" panose="02010600030101010101" pitchFamily="2" charset="-122"/>
                <a:cs typeface="Calibri" panose="020F0502020204030204" pitchFamily="34" charset="0"/>
              </a:rPr>
              <a:t>ranges</a:t>
            </a:r>
            <a:endParaRPr lang="en-US" altLang="zh-CN" sz="2200" dirty="0" smtClean="0">
              <a:latin typeface="Calibri" panose="020F0502020204030204" pitchFamily="34" charset="0"/>
              <a:ea typeface="宋体" panose="02010600030101010101" pitchFamily="2" charset="-122"/>
              <a:cs typeface="Calibri" panose="020F0502020204030204" pitchFamily="34" charset="0"/>
            </a:endParaRP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Increase the generator bus voltage magnitude so that generators can output larger amount of reactive power </a:t>
            </a:r>
          </a:p>
          <a:p>
            <a:pPr marL="628650" lvl="1" indent="-228600" eaLnBrk="1" hangingPunct="1">
              <a:lnSpc>
                <a:spcPct val="90000"/>
              </a:lnSpc>
              <a:defRPr/>
            </a:pPr>
            <a:r>
              <a:rPr lang="en-US" altLang="zh-CN" sz="2200" dirty="0" smtClean="0">
                <a:latin typeface="Calibri" panose="020F0502020204030204" pitchFamily="34" charset="0"/>
                <a:ea typeface="宋体" panose="02010600030101010101" pitchFamily="2" charset="-122"/>
                <a:cs typeface="Calibri" panose="020F0502020204030204" pitchFamily="34" charset="0"/>
              </a:rPr>
              <a:t>Add shunt capacitors or synchronous condensers to selective buses. If a power flow solution list the buses with low voltages, add shunt capacitors to those buses. </a:t>
            </a:r>
          </a:p>
          <a:p>
            <a:pPr marL="400050" lvl="1" indent="0" eaLnBrk="1" hangingPunct="1">
              <a:lnSpc>
                <a:spcPct val="90000"/>
              </a:lnSpc>
              <a:buFontTx/>
              <a:buNone/>
              <a:defRPr/>
            </a:pP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defRPr/>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1268"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3600" y="457200"/>
            <a:ext cx="7848600" cy="609600"/>
          </a:xfrm>
        </p:spPr>
        <p:txBody>
          <a:bodyPr/>
          <a:lstStyle/>
          <a:p>
            <a:pPr algn="ctr" eaLnBrk="1" hangingPunct="1"/>
            <a:r>
              <a:rPr lang="en-US" altLang="zh-CN" sz="3200" smtClean="0">
                <a:solidFill>
                  <a:srgbClr val="031896"/>
                </a:solidFill>
                <a:latin typeface="Calibri" panose="020F0502020204030204" pitchFamily="34" charset="0"/>
                <a:ea typeface="宋体" panose="02010600030101010101" pitchFamily="2" charset="-122"/>
                <a:cs typeface="Calibri" panose="020F0502020204030204" pitchFamily="34" charset="0"/>
              </a:rPr>
              <a:t>Dynamic Simulation</a:t>
            </a:r>
          </a:p>
        </p:txBody>
      </p:sp>
      <p:sp>
        <p:nvSpPr>
          <p:cNvPr id="12291" name="Rectangle 3"/>
          <p:cNvSpPr>
            <a:spLocks noGrp="1" noChangeArrowheads="1"/>
          </p:cNvSpPr>
          <p:nvPr>
            <p:ph type="body" idx="1"/>
          </p:nvPr>
        </p:nvSpPr>
        <p:spPr>
          <a:xfrm>
            <a:off x="533400" y="1143000"/>
            <a:ext cx="5410200" cy="5334000"/>
          </a:xfrm>
        </p:spPr>
        <p:txBody>
          <a:bodyPr/>
          <a:lstStyle/>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Simulate the impact of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a disturbance </a:t>
            </a:r>
            <a:r>
              <a:rPr lang="en-US" altLang="zh-CN" sz="2400" dirty="0" smtClean="0">
                <a:latin typeface="Calibri" panose="020F0502020204030204" pitchFamily="34" charset="0"/>
                <a:ea typeface="宋体" panose="02010600030101010101" pitchFamily="2" charset="-122"/>
                <a:cs typeface="Calibri" panose="020F0502020204030204" pitchFamily="34" charset="0"/>
              </a:rPr>
              <a:t>in a power system using dynamic models of generators, exciters, governors, and control equipment, which are interconnected via the power network</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Interactions of variables shown in the figure to the right (from W. W. Price)</a:t>
            </a:r>
          </a:p>
          <a:p>
            <a:pPr marL="228600" indent="-228600" eaLnBrk="1" hangingPunct="1">
              <a:lnSpc>
                <a:spcPct val="90000"/>
              </a:lnSpc>
            </a:pPr>
            <a:r>
              <a:rPr lang="en-US" altLang="zh-CN" sz="2400" dirty="0" smtClean="0">
                <a:latin typeface="Calibri" panose="020F0502020204030204" pitchFamily="34" charset="0"/>
                <a:ea typeface="宋体" panose="02010600030101010101" pitchFamily="2" charset="-122"/>
                <a:cs typeface="Calibri" panose="020F0502020204030204" pitchFamily="34" charset="0"/>
              </a:rPr>
              <a:t>Simulation uses both differential equations (for machine dynamics, etc.) and algebraic equations (for the power network in which electromagnetic transients are neglected) .  Thus the “staging” of the simulation process is important.   </a:t>
            </a:r>
          </a:p>
          <a:p>
            <a:pPr marL="400050" lvl="1" indent="0" eaLnBrk="1" hangingPunct="1">
              <a:lnSpc>
                <a:spcPct val="90000"/>
              </a:lnSpc>
              <a:buFontTx/>
              <a:buNone/>
            </a:pPr>
            <a:endParaRPr lang="en-US" altLang="zh-CN" sz="20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a:p>
            <a:pPr marL="228600" indent="-228600" eaLnBrk="1" hangingPunct="1">
              <a:lnSpc>
                <a:spcPct val="90000"/>
              </a:lnSpc>
            </a:pPr>
            <a:endParaRPr lang="en-US" altLang="zh-CN" sz="2400" dirty="0" smtClean="0">
              <a:latin typeface="Calibri" panose="020F0502020204030204" pitchFamily="34" charset="0"/>
              <a:ea typeface="宋体" panose="02010600030101010101" pitchFamily="2" charset="-122"/>
              <a:cs typeface="Calibri" panose="020F0502020204030204" pitchFamily="34" charset="0"/>
            </a:endParaRPr>
          </a:p>
        </p:txBody>
      </p:sp>
      <p:sp>
        <p:nvSpPr>
          <p:cNvPr id="12292" name="Line 4"/>
          <p:cNvSpPr>
            <a:spLocks noChangeShapeType="1"/>
          </p:cNvSpPr>
          <p:nvPr/>
        </p:nvSpPr>
        <p:spPr bwMode="auto">
          <a:xfrm>
            <a:off x="0" y="1066800"/>
            <a:ext cx="12192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143000"/>
            <a:ext cx="558165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42183</TotalTime>
  <Words>1417</Words>
  <Application>Microsoft Office PowerPoint</Application>
  <PresentationFormat>Widescreen</PresentationFormat>
  <Paragraphs>266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宋体</vt:lpstr>
      <vt:lpstr>Arial</vt:lpstr>
      <vt:lpstr>Calibri</vt:lpstr>
      <vt:lpstr>Cambria Math</vt:lpstr>
      <vt:lpstr>Times New Roman</vt:lpstr>
      <vt:lpstr>2_Blank Presentation</vt:lpstr>
      <vt:lpstr>PowerPoint Presentation</vt:lpstr>
      <vt:lpstr>Outline</vt:lpstr>
      <vt:lpstr>Power Flow Data</vt:lpstr>
      <vt:lpstr>Power Flow Formulation and Solution</vt:lpstr>
      <vt:lpstr>Power Flow Example – 2-Area System</vt:lpstr>
      <vt:lpstr>Power Flow Example – 2-Area System with Base Load</vt:lpstr>
      <vt:lpstr>2-Area System with Increased Load on Bus 13</vt:lpstr>
      <vt:lpstr>Nonconvergent Power Flow</vt:lpstr>
      <vt:lpstr>Dynamic Simulation</vt:lpstr>
      <vt:lpstr>Dynamic Simulation Flowchart</vt:lpstr>
      <vt:lpstr>Dynamic Model Data</vt:lpstr>
      <vt:lpstr>Initialization</vt:lpstr>
      <vt:lpstr>Network Solution</vt:lpstr>
      <vt:lpstr>Network Equations</vt:lpstr>
      <vt:lpstr>Integration Method</vt:lpstr>
      <vt:lpstr>Disturbance Script</vt:lpstr>
      <vt:lpstr>Example 11.3</vt:lpstr>
      <vt:lpstr>Example 11.3: System Response </vt:lpstr>
      <vt:lpstr>Example 11.3: P-δ Curve and Energy Functions</vt:lpstr>
      <vt:lpstr>Linear Analysis</vt:lpstr>
      <vt:lpstr>Linear Analysis Example </vt:lpstr>
      <vt:lpstr>Linear Analysis Example </vt:lpstr>
      <vt:lpstr>Getting PST</vt:lpstr>
    </vt:vector>
  </TitlesOfParts>
  <Company>Actrade Capital,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chowj@rpi.edu</dc:creator>
  <cp:lastModifiedBy>Joe Chow</cp:lastModifiedBy>
  <cp:revision>1621</cp:revision>
  <dcterms:created xsi:type="dcterms:W3CDTF">1999-06-30T21:41:18Z</dcterms:created>
  <dcterms:modified xsi:type="dcterms:W3CDTF">2017-06-12T01:53:19Z</dcterms:modified>
</cp:coreProperties>
</file>